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1.xml" ContentType="application/vnd.openxmlformats-officedocument.presentationml.notesSlide+xml"/>
  <Override PartName="/ppt/tags/tag25.xml" ContentType="application/vnd.openxmlformats-officedocument.presentationml.tags+xml"/>
  <Override PartName="/ppt/notesSlides/notesSlide12.xml" ContentType="application/vnd.openxmlformats-officedocument.presentationml.notesSlide+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notesSlides/notesSlide14.xml" ContentType="application/vnd.openxmlformats-officedocument.presentationml.notesSlide+xml"/>
  <Override PartName="/ppt/tags/tag28.xml" ContentType="application/vnd.openxmlformats-officedocument.presentationml.tags+xml"/>
  <Override PartName="/ppt/notesSlides/notesSlide15.xml" ContentType="application/vnd.openxmlformats-officedocument.presentationml.notesSlide+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notesSlides/notesSlide17.xml" ContentType="application/vnd.openxmlformats-officedocument.presentationml.notesSlide+xml"/>
  <Override PartName="/ppt/tags/tag31.xml" ContentType="application/vnd.openxmlformats-officedocument.presentationml.tags+xml"/>
  <Override PartName="/ppt/notesSlides/notesSlide1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notesSlides/notesSlide2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3.xml" ContentType="application/vnd.openxmlformats-officedocument.presentationml.notesSlide+xml"/>
  <Override PartName="/ppt/tags/tag40.xml" ContentType="application/vnd.openxmlformats-officedocument.presentationml.tags+xml"/>
  <Override PartName="/ppt/notesSlides/notesSlide2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1.xml" ContentType="application/vnd.openxmlformats-officedocument.presentationml.notesSlide+xml"/>
  <Override PartName="/ppt/tags/tag52.xml" ContentType="application/vnd.openxmlformats-officedocument.presentationml.tags+xml"/>
  <Override PartName="/ppt/notesSlides/notesSlide32.xml" ContentType="application/vnd.openxmlformats-officedocument.presentationml.notesSlide+xml"/>
  <Override PartName="/ppt/tags/tag53.xml" ContentType="application/vnd.openxmlformats-officedocument.presentationml.tags+xml"/>
  <Override PartName="/ppt/notesSlides/notesSlide3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34.xml" ContentType="application/vnd.openxmlformats-officedocument.presentationml.notesSlide+xml"/>
  <Override PartName="/ppt/tags/tag56.xml" ContentType="application/vnd.openxmlformats-officedocument.presentationml.tags+xml"/>
  <Override PartName="/ppt/notesSlides/notesSlide35.xml" ContentType="application/vnd.openxmlformats-officedocument.presentationml.notesSlide+xml"/>
  <Override PartName="/ppt/tags/tag57.xml" ContentType="application/vnd.openxmlformats-officedocument.presentationml.tags+xml"/>
  <Override PartName="/ppt/notesSlides/notesSlide36.xml" ContentType="application/vnd.openxmlformats-officedocument.presentationml.notesSlide+xml"/>
  <Override PartName="/ppt/tags/tag58.xml" ContentType="application/vnd.openxmlformats-officedocument.presentationml.tags+xml"/>
  <Override PartName="/ppt/notesSlides/notesSlide37.xml" ContentType="application/vnd.openxmlformats-officedocument.presentationml.notesSlide+xml"/>
  <Override PartName="/ppt/tags/tag59.xml" ContentType="application/vnd.openxmlformats-officedocument.presentationml.tags+xml"/>
  <Override PartName="/ppt/notesSlides/notesSlide38.xml" ContentType="application/vnd.openxmlformats-officedocument.presentationml.notesSlide+xml"/>
  <Override PartName="/ppt/tags/tag60.xml" ContentType="application/vnd.openxmlformats-officedocument.presentationml.tags+xml"/>
  <Override PartName="/ppt/notesSlides/notesSlide3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40.xml" ContentType="application/vnd.openxmlformats-officedocument.presentationml.notesSlide+xml"/>
  <Override PartName="/ppt/tags/tag63.xml" ContentType="application/vnd.openxmlformats-officedocument.presentationml.tags+xml"/>
  <Override PartName="/ppt/notesSlides/notesSlide41.xml" ContentType="application/vnd.openxmlformats-officedocument.presentationml.notesSlide+xml"/>
  <Override PartName="/ppt/tags/tag64.xml" ContentType="application/vnd.openxmlformats-officedocument.presentationml.tags+xml"/>
  <Override PartName="/ppt/notesSlides/notesSlide42.xml" ContentType="application/vnd.openxmlformats-officedocument.presentationml.notesSlide+xml"/>
  <Override PartName="/ppt/tags/tag65.xml" ContentType="application/vnd.openxmlformats-officedocument.presentationml.tags+xml"/>
  <Override PartName="/ppt/notesSlides/notesSlide43.xml" ContentType="application/vnd.openxmlformats-officedocument.presentationml.notesSlide+xml"/>
  <Override PartName="/ppt/tags/tag66.xml" ContentType="application/vnd.openxmlformats-officedocument.presentationml.tags+xml"/>
  <Override PartName="/ppt/notesSlides/notesSlide4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notesSlides/notesSlide46.xml" ContentType="application/vnd.openxmlformats-officedocument.presentationml.notesSlide+xml"/>
  <Override PartName="/ppt/tags/tag70.xml" ContentType="application/vnd.openxmlformats-officedocument.presentationml.tags+xml"/>
  <Override PartName="/ppt/notesSlides/notesSlide47.xml" ContentType="application/vnd.openxmlformats-officedocument.presentationml.notesSlide+xml"/>
  <Override PartName="/ppt/tags/tag71.xml" ContentType="application/vnd.openxmlformats-officedocument.presentationml.tags+xml"/>
  <Override PartName="/ppt/notesSlides/notesSlide48.xml" ContentType="application/vnd.openxmlformats-officedocument.presentationml.notesSlide+xml"/>
  <Override PartName="/ppt/tags/tag72.xml" ContentType="application/vnd.openxmlformats-officedocument.presentationml.tags+xml"/>
  <Override PartName="/ppt/notesSlides/notesSlide49.xml" ContentType="application/vnd.openxmlformats-officedocument.presentationml.notesSlide+xml"/>
  <Override PartName="/ppt/tags/tag73.xml" ContentType="application/vnd.openxmlformats-officedocument.presentationml.tags+xml"/>
  <Override PartName="/ppt/notesSlides/notesSlide50.xml" ContentType="application/vnd.openxmlformats-officedocument.presentationml.notesSlide+xml"/>
  <Override PartName="/ppt/tags/tag74.xml" ContentType="application/vnd.openxmlformats-officedocument.presentationml.tags+xml"/>
  <Override PartName="/ppt/notesSlides/notesSlide51.xml" ContentType="application/vnd.openxmlformats-officedocument.presentationml.notesSlide+xml"/>
  <Override PartName="/ppt/tags/tag75.xml" ContentType="application/vnd.openxmlformats-officedocument.presentationml.tags+xml"/>
  <Override PartName="/ppt/notesSlides/notesSlide52.xml" ContentType="application/vnd.openxmlformats-officedocument.presentationml.notesSlide+xml"/>
  <Override PartName="/ppt/tags/tag76.xml" ContentType="application/vnd.openxmlformats-officedocument.presentationml.tags+xml"/>
  <Override PartName="/ppt/notesSlides/notesSlide53.xml" ContentType="application/vnd.openxmlformats-officedocument.presentationml.notesSlide+xml"/>
  <Override PartName="/ppt/tags/tag77.xml" ContentType="application/vnd.openxmlformats-officedocument.presentationml.tags+xml"/>
  <Override PartName="/ppt/notesSlides/notesSlide54.xml" ContentType="application/vnd.openxmlformats-officedocument.presentationml.notesSlide+xml"/>
  <Override PartName="/ppt/tags/tag78.xml" ContentType="application/vnd.openxmlformats-officedocument.presentationml.tags+xml"/>
  <Override PartName="/ppt/notesSlides/notesSlide55.xml" ContentType="application/vnd.openxmlformats-officedocument.presentationml.notesSlide+xml"/>
  <Override PartName="/ppt/tags/tag79.xml" ContentType="application/vnd.openxmlformats-officedocument.presentationml.tags+xml"/>
  <Override PartName="/ppt/notesSlides/notesSlide56.xml" ContentType="application/vnd.openxmlformats-officedocument.presentationml.notesSlide+xml"/>
  <Override PartName="/ppt/tags/tag80.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60"/>
  </p:notesMasterIdLst>
  <p:handoutMasterIdLst>
    <p:handoutMasterId r:id="rId61"/>
  </p:handoutMasterIdLst>
  <p:sldIdLst>
    <p:sldId id="7375" r:id="rId2"/>
    <p:sldId id="7420" r:id="rId3"/>
    <p:sldId id="7449" r:id="rId4"/>
    <p:sldId id="7347" r:id="rId5"/>
    <p:sldId id="7459" r:id="rId6"/>
    <p:sldId id="7460" r:id="rId7"/>
    <p:sldId id="7450" r:id="rId8"/>
    <p:sldId id="7464" r:id="rId9"/>
    <p:sldId id="7476" r:id="rId10"/>
    <p:sldId id="7477" r:id="rId11"/>
    <p:sldId id="7478" r:id="rId12"/>
    <p:sldId id="7475" r:id="rId13"/>
    <p:sldId id="7480" r:id="rId14"/>
    <p:sldId id="7481" r:id="rId15"/>
    <p:sldId id="7463" r:id="rId16"/>
    <p:sldId id="7485" r:id="rId17"/>
    <p:sldId id="7484" r:id="rId18"/>
    <p:sldId id="7483" r:id="rId19"/>
    <p:sldId id="7482" r:id="rId20"/>
    <p:sldId id="7534" r:id="rId21"/>
    <p:sldId id="7486" r:id="rId22"/>
    <p:sldId id="7488" r:id="rId23"/>
    <p:sldId id="7462" r:id="rId24"/>
    <p:sldId id="7489" r:id="rId25"/>
    <p:sldId id="7490" r:id="rId26"/>
    <p:sldId id="7491" r:id="rId27"/>
    <p:sldId id="7492" r:id="rId28"/>
    <p:sldId id="7493" r:id="rId29"/>
    <p:sldId id="7461" r:id="rId30"/>
    <p:sldId id="7495" r:id="rId31"/>
    <p:sldId id="7496" r:id="rId32"/>
    <p:sldId id="7497" r:id="rId33"/>
    <p:sldId id="7498" r:id="rId34"/>
    <p:sldId id="7451" r:id="rId35"/>
    <p:sldId id="7494" r:id="rId36"/>
    <p:sldId id="7500" r:id="rId37"/>
    <p:sldId id="7499" r:id="rId38"/>
    <p:sldId id="7501" r:id="rId39"/>
    <p:sldId id="7502" r:id="rId40"/>
    <p:sldId id="7452" r:id="rId41"/>
    <p:sldId id="7504" r:id="rId42"/>
    <p:sldId id="7505" r:id="rId43"/>
    <p:sldId id="7507" r:id="rId44"/>
    <p:sldId id="7506" r:id="rId45"/>
    <p:sldId id="7453" r:id="rId46"/>
    <p:sldId id="7457" r:id="rId47"/>
    <p:sldId id="7522" r:id="rId48"/>
    <p:sldId id="7524" r:id="rId49"/>
    <p:sldId id="7525" r:id="rId50"/>
    <p:sldId id="7526" r:id="rId51"/>
    <p:sldId id="7527" r:id="rId52"/>
    <p:sldId id="7528" r:id="rId53"/>
    <p:sldId id="7529" r:id="rId54"/>
    <p:sldId id="7530" r:id="rId55"/>
    <p:sldId id="7532" r:id="rId56"/>
    <p:sldId id="7508" r:id="rId57"/>
    <p:sldId id="7509" r:id="rId58"/>
    <p:sldId id="7374" r:id="rId59"/>
  </p:sldIdLst>
  <p:sldSz cx="12192000" cy="6858000"/>
  <p:notesSz cx="9928225" cy="6797675"/>
  <p:custDataLst>
    <p:tags r:id="rId6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1" userDrawn="1">
          <p15:clr>
            <a:srgbClr val="A4A3A4"/>
          </p15:clr>
        </p15:guide>
        <p15:guide id="2" orient="horz" pos="3136" userDrawn="1">
          <p15:clr>
            <a:srgbClr val="A4A3A4"/>
          </p15:clr>
        </p15:guide>
        <p15:guide id="3" pos="2188" userDrawn="1">
          <p15:clr>
            <a:srgbClr val="A4A3A4"/>
          </p15:clr>
        </p15:guide>
        <p15:guide id="4" pos="541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ping" initials="h" lastIdx="1" clrIdx="0"/>
  <p:cmAuthor id="2" name="cuitwaxy"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060"/>
    <a:srgbClr val="015A97"/>
    <a:srgbClr val="0033CC"/>
    <a:srgbClr val="0000FF"/>
    <a:srgbClr val="000099"/>
    <a:srgbClr val="302573"/>
    <a:srgbClr val="B9B9B9"/>
    <a:srgbClr val="99FFCC"/>
    <a:srgbClr val="EBFFFF"/>
    <a:srgbClr val="FBE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71517" autoAdjust="0"/>
  </p:normalViewPr>
  <p:slideViewPr>
    <p:cSldViewPr snapToGrid="0" showGuides="1">
      <p:cViewPr varScale="1">
        <p:scale>
          <a:sx n="53" d="100"/>
          <a:sy n="53" d="100"/>
        </p:scale>
        <p:origin x="1075" y="58"/>
      </p:cViewPr>
      <p:guideLst>
        <p:guide orient="horz" pos="2301"/>
        <p:guide orient="horz" pos="3136"/>
        <p:guide pos="2188"/>
        <p:guide pos="5415"/>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6" d="100"/>
          <a:sy n="116"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5623696" y="1"/>
            <a:ext cx="4302231" cy="341064"/>
          </a:xfrm>
          <a:prstGeom prst="rect">
            <a:avLst/>
          </a:prstGeom>
        </p:spPr>
        <p:txBody>
          <a:bodyPr vert="horz" lIns="91001" tIns="45501" rIns="91001" bIns="45501" rtlCol="0"/>
          <a:lstStyle>
            <a:lvl1pPr algn="r">
              <a:defRPr sz="1200"/>
            </a:lvl1pPr>
          </a:lstStyle>
          <a:p>
            <a:fld id="{0F9B84EA-7D68-4D60-9CB1-D50884785D1C}" type="datetimeFigureOut">
              <a:rPr lang="zh-CN" altLang="en-US" smtClean="0"/>
              <a:t>2023/5/21</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6" y="6456612"/>
            <a:ext cx="4302231" cy="341063"/>
          </a:xfrm>
          <a:prstGeom prst="rect">
            <a:avLst/>
          </a:prstGeom>
        </p:spPr>
        <p:txBody>
          <a:bodyPr vert="horz" lIns="91001" tIns="45501" rIns="91001" bIns="45501"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5623696" y="1"/>
            <a:ext cx="4302231" cy="341064"/>
          </a:xfrm>
          <a:prstGeom prst="rect">
            <a:avLst/>
          </a:prstGeom>
        </p:spPr>
        <p:txBody>
          <a:bodyPr vert="horz" lIns="91001" tIns="45501" rIns="91001" bIns="45501" rtlCol="0"/>
          <a:lstStyle>
            <a:lvl1pPr algn="r">
              <a:defRPr sz="1200"/>
            </a:lvl1pPr>
          </a:lstStyle>
          <a:p>
            <a:fld id="{0D3FD1D1-4543-4083-AB59-FC756632FA72}" type="datetimeFigureOut">
              <a:rPr lang="zh-CN" altLang="en-US" smtClean="0"/>
              <a:t>2023/5/21</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001" tIns="45501" rIns="91001" bIns="45501"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6" y="6456612"/>
            <a:ext cx="4302231" cy="341063"/>
          </a:xfrm>
          <a:prstGeom prst="rect">
            <a:avLst/>
          </a:prstGeom>
        </p:spPr>
        <p:txBody>
          <a:bodyPr vert="horz" lIns="91001" tIns="45501" rIns="91001" bIns="45501" rtlCol="0" anchor="b"/>
          <a:lstStyle>
            <a:lvl1pPr algn="r">
              <a:defRPr sz="1200"/>
            </a:lvl1pPr>
          </a:lstStyle>
          <a:p>
            <a:fld id="{4558DA6E-87D5-4C73-92B7-A774733518A7}"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305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产品名称：中国菜刀，不是用来切菜做饭的道具，而是一款专业的网站管理软件，用途广泛，使用方便，小巧实用。只要支持动态脚本的网站，都可以用中国菜刀来进行管理！程序大小：214K，在非简体中文环境下使用，自动切换到英文界面。UINCODE方式编译，支持多国语言输入显示。</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1.</a:t>
            </a:r>
            <a:r>
              <a:rPr lang="zh-CN" altLang="zh-CN" sz="1200" dirty="0"/>
              <a:t>文件上传时检查不严。一些应用在文件上传时根本没有进行文件格式检查，导致攻击者可以直接上传恶意文件。一些应用仅仅在客户端进行了检查，而在专业的攻击者眼里几乎所有的客户端检查都等于没有检查，攻击者可以通过</a:t>
            </a:r>
            <a:r>
              <a:rPr lang="en-US" altLang="zh-CN" sz="1200" dirty="0"/>
              <a:t>NC</a:t>
            </a:r>
            <a:r>
              <a:rPr lang="zh-CN" altLang="zh-CN" sz="1200" dirty="0"/>
              <a:t>，</a:t>
            </a:r>
            <a:r>
              <a:rPr lang="en-US" altLang="zh-CN" sz="1200" dirty="0"/>
              <a:t>Fiddler</a:t>
            </a:r>
            <a:r>
              <a:rPr lang="zh-CN" altLang="zh-CN" sz="1200" dirty="0"/>
              <a:t>等断点上传工具轻松绕过客户端的检查。一些应用虽然在服务器端进行了黑名单检查，但是却可能忽略了大小写，如将</a:t>
            </a:r>
            <a:r>
              <a:rPr lang="en-US" altLang="zh-CN" sz="1200" dirty="0"/>
              <a:t>.</a:t>
            </a:r>
            <a:r>
              <a:rPr lang="en-US" altLang="zh-CN" sz="1200" dirty="0" err="1"/>
              <a:t>php</a:t>
            </a:r>
            <a:r>
              <a:rPr lang="zh-CN" altLang="zh-CN" sz="1200" dirty="0"/>
              <a:t>改为</a:t>
            </a:r>
            <a:r>
              <a:rPr lang="en-US" altLang="zh-CN" sz="1200" dirty="0"/>
              <a:t>.</a:t>
            </a:r>
            <a:r>
              <a:rPr lang="en-US" altLang="zh-CN" sz="1200" dirty="0" err="1"/>
              <a:t>Php</a:t>
            </a:r>
            <a:r>
              <a:rPr lang="zh-CN" altLang="zh-CN" sz="1200" dirty="0"/>
              <a:t>即可绕过检查；一些应用虽然在服务器端进行了白名单检查却忽略了</a:t>
            </a:r>
            <a:r>
              <a:rPr lang="en-US" altLang="zh-CN" sz="1200" dirty="0"/>
              <a:t>%00</a:t>
            </a:r>
            <a:r>
              <a:rPr lang="zh-CN" altLang="zh-CN" sz="1200" dirty="0"/>
              <a:t>截断符，如应用本来只允许上传</a:t>
            </a:r>
            <a:r>
              <a:rPr lang="en-US" altLang="zh-CN" sz="1200" dirty="0"/>
              <a:t>jpg</a:t>
            </a:r>
            <a:r>
              <a:rPr lang="zh-CN" altLang="zh-CN" sz="1200" dirty="0"/>
              <a:t>图片，那么可以构造文件名为</a:t>
            </a:r>
            <a:r>
              <a:rPr lang="en-US" altLang="zh-CN" sz="1200" dirty="0"/>
              <a:t>xxx.php%00.jpg,</a:t>
            </a:r>
            <a:r>
              <a:rPr lang="zh-CN" altLang="zh-CN" sz="1200" dirty="0"/>
              <a:t>其中</a:t>
            </a:r>
            <a:r>
              <a:rPr lang="en-US" altLang="zh-CN" sz="1200" dirty="0"/>
              <a:t>%00</a:t>
            </a:r>
            <a:r>
              <a:rPr lang="zh-CN" altLang="zh-CN" sz="1200" dirty="0"/>
              <a:t>为十六进制的</a:t>
            </a:r>
            <a:r>
              <a:rPr lang="en-US" altLang="zh-CN" sz="1200" dirty="0"/>
              <a:t>0x00</a:t>
            </a:r>
            <a:r>
              <a:rPr lang="zh-CN" altLang="zh-CN" sz="1200" dirty="0"/>
              <a:t>字符，</a:t>
            </a:r>
            <a:r>
              <a:rPr lang="en-US" altLang="zh-CN" sz="1200" dirty="0"/>
              <a:t>.jpg</a:t>
            </a:r>
            <a:r>
              <a:rPr lang="zh-CN" altLang="zh-CN" sz="1200" dirty="0"/>
              <a:t>骗过了应用的上传文件类型检测，但对于服务器来说，因为</a:t>
            </a:r>
            <a:r>
              <a:rPr lang="en-US" altLang="zh-CN" sz="1200" dirty="0"/>
              <a:t>%00</a:t>
            </a:r>
            <a:r>
              <a:rPr lang="zh-CN" altLang="zh-CN" sz="1200" dirty="0"/>
              <a:t>字符截断的关系，最终上传的文件变成了</a:t>
            </a:r>
            <a:r>
              <a:rPr lang="en-US" altLang="zh-CN" sz="1200" dirty="0" err="1"/>
              <a:t>xxx.php</a:t>
            </a:r>
            <a:r>
              <a:rPr lang="zh-CN" altLang="zh-CN"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2.</a:t>
            </a:r>
            <a:r>
              <a:rPr lang="zh-CN" altLang="zh-CN" sz="1200" dirty="0"/>
              <a:t>文件上传后修改文件名时处理不当。一些应用在服务器端进行了完整的黑名单和白名单过滤，在修改已上传文件文件名时却百密一疏，允许用户修改文件后缀。如应用只能上传</a:t>
            </a:r>
            <a:r>
              <a:rPr lang="en-US" altLang="zh-CN" sz="1200" dirty="0"/>
              <a:t>.doc</a:t>
            </a:r>
            <a:r>
              <a:rPr lang="zh-CN" altLang="zh-CN" sz="1200" dirty="0"/>
              <a:t>文件时攻击者可以先将</a:t>
            </a:r>
            <a:r>
              <a:rPr lang="en-US" altLang="zh-CN" sz="1200" dirty="0"/>
              <a:t>.</a:t>
            </a:r>
            <a:r>
              <a:rPr lang="en-US" altLang="zh-CN" sz="1200" dirty="0" err="1"/>
              <a:t>php</a:t>
            </a:r>
            <a:r>
              <a:rPr lang="zh-CN" altLang="zh-CN" sz="1200" dirty="0"/>
              <a:t>文件后缀修改为</a:t>
            </a:r>
            <a:r>
              <a:rPr lang="en-US" altLang="zh-CN" sz="1200" dirty="0"/>
              <a:t>.doc</a:t>
            </a:r>
            <a:r>
              <a:rPr lang="zh-CN" altLang="zh-CN" sz="1200" dirty="0"/>
              <a:t>，成功上传后在修改文件名时将后缀改回</a:t>
            </a:r>
            <a:r>
              <a:rPr lang="en-US" altLang="zh-CN" sz="1200" dirty="0"/>
              <a:t>.</a:t>
            </a:r>
            <a:r>
              <a:rPr lang="en-US" altLang="zh-CN" sz="1200" dirty="0" err="1"/>
              <a:t>php</a:t>
            </a:r>
            <a:r>
              <a:rPr lang="zh-CN" altLang="zh-CN"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3.</a:t>
            </a:r>
            <a:r>
              <a:rPr lang="zh-CN" altLang="zh-CN" sz="1200" dirty="0"/>
              <a:t>使用第三方插件时引入。好多应用都引用了带有文件上传功能的第三方插件，这些插件的文件上传功能实现上可能有漏洞，攻击者可通过这些漏洞进行文件上传攻击。如著名的博客平台</a:t>
            </a:r>
            <a:r>
              <a:rPr lang="en-US" altLang="zh-CN" sz="1200" dirty="0"/>
              <a:t>WordPress</a:t>
            </a:r>
            <a:r>
              <a:rPr lang="zh-CN" altLang="zh-CN" sz="1200" dirty="0"/>
              <a:t>就有丰富的插件，而这些插件中每年都会被挖掘出大量的文件上传漏洞。</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dirty="0"/>
          </a:p>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0x00是十六进制表示方法，是ascii码为0的字符，在有些函数处理时，会把这个字符当做结束符。这个可以用在对文件类型名的绕过上</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可以知道，如果网站存在xss漏洞的话，就能执行恶意的javascript代码，那么javascript就能够执行很多本地的操作，比如获取当前网页的cookies。</a:t>
            </a:r>
          </a:p>
          <a:p>
            <a:r>
              <a:rPr lang="zh-CN" altLang="en-US" dirty="0"/>
              <a:t>ps：比如你可以试试在console里面输入alert(document.cookie)，将会把你浏览的当前网站的cookies弹出。</a:t>
            </a:r>
          </a:p>
          <a:p>
            <a:r>
              <a:rPr lang="zh-CN" altLang="en-US" dirty="0"/>
              <a:t>有了cookies，黑客就可以直接使用这个cookies伪造登录。</a:t>
            </a:r>
          </a:p>
          <a:p>
            <a:r>
              <a:rPr lang="zh-CN" altLang="en-US" dirty="0"/>
              <a:t>当然，黑客并不会在有xss漏洞的地方只插入一段alert(document.cookie)，因为黑客又看不到。。。</a:t>
            </a:r>
          </a:p>
          <a:p>
            <a:r>
              <a:rPr lang="zh-CN" altLang="en-US" dirty="0"/>
              <a:t>黑客到了这，</a:t>
            </a:r>
            <a:r>
              <a:rPr lang="zh-CN" altLang="en-US" b="1" dirty="0">
                <a:solidFill>
                  <a:srgbClr val="C00000"/>
                </a:solidFill>
              </a:rPr>
              <a:t>将会利用javascript代码，将获取到的cookies发送到自己搭建好的一个平台，并记录下以便利用。</a:t>
            </a:r>
          </a:p>
          <a:p>
            <a:r>
              <a:rPr lang="zh-CN" altLang="en-US" dirty="0"/>
              <a:t>这里介绍一个xss platform——xsser，也就是xss收信平台，最早开源于wooyun(怀念wooyun，致敬)。也是目前黑客最常使用的一个平台。</a:t>
            </a:r>
          </a:p>
          <a:p>
            <a:r>
              <a:rPr lang="zh-CN" altLang="en-US" dirty="0"/>
              <a:t>搭建好xsser这个平台后，建一个新的项目。像是这样</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kern="0" noProof="0" dirty="0">
                <a:ln>
                  <a:noFill/>
                </a:ln>
                <a:solidFill>
                  <a:srgbClr val="002060"/>
                </a:solidFill>
                <a:effectLst/>
                <a:uLnTx/>
                <a:uFill>
                  <a:solidFill>
                    <a:srgbClr val="0033CC"/>
                  </a:solidFill>
                </a:uFill>
                <a:latin typeface="楷体" panose="02010609060101010101" pitchFamily="49" charset="-122"/>
                <a:sym typeface="+mn-ea"/>
              </a:rPr>
              <a:t>本章主要从等方面来阐述应用层存在的主要安全问题。</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6031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DOM：Document Object Model 文档对象模型。也就是 JavaScript 将 HTML 文档的各个组成部分封装为对象。</a:t>
            </a:r>
          </a:p>
          <a:p>
            <a:endParaRPr lang="zh-CN" altLang="en-US" dirty="0"/>
          </a:p>
          <a:p>
            <a:r>
              <a:rPr lang="zh-CN" altLang="en-US" dirty="0"/>
              <a:t>DOM 其实我们并不陌生，之前在学习 XML 就接触过（XML简介），只不过 XML 文档中的标签需要我们写代码解析，而 HTML 文档是浏览器解析。封装的对象分为</a:t>
            </a:r>
          </a:p>
          <a:p>
            <a:endParaRPr lang="zh-CN" altLang="en-US" dirty="0"/>
          </a:p>
          <a:p>
            <a:r>
              <a:rPr lang="zh-CN" altLang="en-US" dirty="0"/>
              <a:t>Document：整个文档对象</a:t>
            </a:r>
          </a:p>
          <a:p>
            <a:r>
              <a:rPr lang="zh-CN" altLang="en-US" dirty="0"/>
              <a:t>Element：元素对象</a:t>
            </a:r>
          </a:p>
          <a:p>
            <a:r>
              <a:rPr lang="zh-CN" altLang="en-US" dirty="0"/>
              <a:t>Attribute：属性对象</a:t>
            </a:r>
          </a:p>
          <a:p>
            <a:r>
              <a:rPr lang="zh-CN" altLang="en-US" dirty="0"/>
              <a:t>Text：文本对象</a:t>
            </a:r>
          </a:p>
          <a:p>
            <a:r>
              <a:rPr lang="zh-CN" altLang="en-US" dirty="0"/>
              <a:t>Comment：注释对象</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Referer是http协议中定义的，Referer就是上一个页面的地址，这个是浏览器会在点击一个链接时自动添加到请求头中的</a:t>
            </a:r>
          </a:p>
          <a:p>
            <a:r>
              <a:rPr lang="zh-CN" altLang="en-US" dirty="0"/>
              <a:t>那referer有什么用呢？ </a:t>
            </a:r>
          </a:p>
          <a:p>
            <a:r>
              <a:rPr lang="zh-CN" altLang="en-US" dirty="0"/>
              <a:t>1，防止盗连，比如我是个下载软件的网站，在下载页面我先用referer来判断上一页面是不是自己网站，如果不是，说明有人盗连了你的下载地址。 </a:t>
            </a:r>
          </a:p>
          <a:p>
            <a:r>
              <a:rPr lang="zh-CN" altLang="en-US" dirty="0"/>
              <a:t>2，电子商务网站的安全，我在提交信用卡等重要信息的页面用referer来判断上一页是不是自己的网站，如果不是，可能是黑客用自己写的一个表单，来提交，为了能跳过你上一页里的javascript的验证等目的。 </a:t>
            </a:r>
          </a:p>
          <a:p>
            <a:r>
              <a:rPr lang="zh-CN" altLang="en-US" dirty="0"/>
              <a:t>3，不过referer不是安全的，在Java中获取一个网站的HTML内容可以通过HttpURLConnection来获取.我们在HttpURLConnection中可以设置referer来伪造referer,轻松绕过这类防采集的网站</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楷体" panose="02010609060101010101" pitchFamily="49" charset="-122"/>
                <a:ea typeface="楷体" panose="02010609060101010101" pitchFamily="49" charset="-122"/>
                <a:cs typeface="楷体" panose="02010609060101010101" pitchFamily="49" charset="-122"/>
                <a:sym typeface="+mn-ea"/>
              </a:rPr>
              <a:t>http://www.integritytechr.com.cn</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rPr>
              <a:t>计算机是由硬件、操作系统软件、应用软件共同构成的一个复杂系统，其中，一系列复杂的硬件是计算机的基础，多样的应用软件则为用户提供各种不同的应用服务，而操作系统则是整个计算机系统的“灵魂”。</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rPr>
              <a:t>计算机是由硬件、操作系统软件、应用软件共同构成的一个复杂系统，其中，一系列复杂的硬件是计算机的基础，多样的应用软件则为用户提供各种不同的应用服务，而操作系统则是整个计算机系统的“灵魂”。</a:t>
            </a: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C/S</a:t>
            </a:r>
            <a:r>
              <a:rPr lang="zh-CN" altLang="en-US" dirty="0"/>
              <a:t>结构中有传统的两层结构和新型的三层结构之分。二层结构最早在</a:t>
            </a:r>
            <a:r>
              <a:rPr lang="en-US" altLang="zh-CN" dirty="0"/>
              <a:t>20</a:t>
            </a:r>
            <a:r>
              <a:rPr lang="zh-CN" altLang="en-US" dirty="0"/>
              <a:t>世纪</a:t>
            </a:r>
            <a:r>
              <a:rPr lang="en-US" altLang="zh-CN" dirty="0"/>
              <a:t>80</a:t>
            </a:r>
            <a:r>
              <a:rPr lang="zh-CN" altLang="en-US" dirty="0"/>
              <a:t>年代后期引入业界的，它为多用户系统提供了前所未有的双向交流感和灵活性，革命性的改变了传统的应用设计和系统实现方式，很快便在各种类型的软件系统设计与开发中获得了广泛应用。两层结构的处理流程可表示为：</a:t>
            </a:r>
          </a:p>
          <a:p>
            <a:endParaRPr lang="zh-CN" altLang="en-US" dirty="0"/>
          </a:p>
          <a:p>
            <a:r>
              <a:rPr lang="zh-CN" altLang="en-US" dirty="0"/>
              <a:t>两层网络计算模式</a:t>
            </a:r>
            <a:r>
              <a:rPr lang="en-US" altLang="zh-CN" dirty="0"/>
              <a:t>=</a:t>
            </a:r>
            <a:r>
              <a:rPr lang="zh-CN" altLang="en-US" dirty="0"/>
              <a:t>多</a:t>
            </a:r>
            <a:r>
              <a:rPr lang="en-US" altLang="zh-CN" dirty="0"/>
              <a:t>Client+</a:t>
            </a:r>
            <a:r>
              <a:rPr lang="zh-CN" altLang="en-US" dirty="0"/>
              <a:t>单</a:t>
            </a:r>
            <a:r>
              <a:rPr lang="en-US" altLang="zh-CN" dirty="0"/>
              <a:t>/</a:t>
            </a:r>
            <a:r>
              <a:rPr lang="zh-CN" altLang="en-US" dirty="0"/>
              <a:t>多</a:t>
            </a:r>
            <a:r>
              <a:rPr lang="en-US" altLang="zh-CN" dirty="0"/>
              <a:t>Data Server+</a:t>
            </a:r>
            <a:r>
              <a:rPr lang="zh-CN" altLang="en-US" dirty="0"/>
              <a:t>动态计算</a:t>
            </a:r>
            <a:endParaRPr lang="en-US" altLang="zh-CN" dirty="0"/>
          </a:p>
          <a:p>
            <a:endParaRPr lang="en-US" altLang="zh-CN" dirty="0"/>
          </a:p>
          <a:p>
            <a:endParaRPr lang="en-US" altLang="zh-CN" dirty="0"/>
          </a:p>
          <a:p>
            <a:r>
              <a:rPr lang="zh-CN" altLang="en-US" dirty="0"/>
              <a:t>三层结构</a:t>
            </a:r>
          </a:p>
          <a:p>
            <a:endParaRPr lang="zh-CN" altLang="en-US" dirty="0"/>
          </a:p>
          <a:p>
            <a:r>
              <a:rPr lang="zh-CN" altLang="en-US" dirty="0"/>
              <a:t>目前最流行的多层模式是三层结构，其处理流程可表示为：</a:t>
            </a:r>
          </a:p>
          <a:p>
            <a:endParaRPr lang="zh-CN" altLang="en-US" dirty="0"/>
          </a:p>
          <a:p>
            <a:r>
              <a:rPr lang="zh-CN" altLang="en-US" dirty="0"/>
              <a:t>三层网络计算模式</a:t>
            </a:r>
            <a:r>
              <a:rPr lang="en-US" altLang="zh-CN" dirty="0"/>
              <a:t>=</a:t>
            </a:r>
            <a:r>
              <a:rPr lang="zh-CN" altLang="en-US" dirty="0"/>
              <a:t>多浏览器</a:t>
            </a:r>
            <a:r>
              <a:rPr lang="en-US" altLang="zh-CN" dirty="0"/>
              <a:t>+</a:t>
            </a:r>
            <a:r>
              <a:rPr lang="zh-CN" altLang="en-US" dirty="0"/>
              <a:t>单</a:t>
            </a:r>
            <a:r>
              <a:rPr lang="en-US" altLang="zh-CN" dirty="0"/>
              <a:t>Web</a:t>
            </a:r>
            <a:r>
              <a:rPr lang="zh-CN" altLang="en-US" dirty="0"/>
              <a:t>服务器</a:t>
            </a:r>
            <a:r>
              <a:rPr lang="en-US" altLang="zh-CN" dirty="0"/>
              <a:t>+</a:t>
            </a:r>
            <a:r>
              <a:rPr lang="zh-CN" altLang="en-US" dirty="0"/>
              <a:t>多数据服务器</a:t>
            </a:r>
            <a:r>
              <a:rPr lang="en-US" altLang="zh-CN" dirty="0"/>
              <a:t>+</a:t>
            </a:r>
            <a:r>
              <a:rPr lang="zh-CN" altLang="en-US" dirty="0"/>
              <a:t>动态计算</a:t>
            </a:r>
            <a:endParaRPr lang="en-US" altLang="zh-CN" dirty="0"/>
          </a:p>
          <a:p>
            <a:endParaRPr lang="en-US" altLang="zh-CN" dirty="0"/>
          </a:p>
          <a:p>
            <a:r>
              <a:rPr lang="zh-CN" altLang="en-US" dirty="0"/>
              <a:t>在三层结构中，应用逻辑程序己从客户机上分离出来，不但作为一个应用服务器，而且又成为一个浏览的</a:t>
            </a:r>
            <a:r>
              <a:rPr lang="en-US" altLang="zh-CN" dirty="0"/>
              <a:t>Web</a:t>
            </a:r>
            <a:r>
              <a:rPr lang="zh-CN" altLang="en-US" dirty="0"/>
              <a:t>服务器。这是一种“瘦客户机（</a:t>
            </a:r>
            <a:r>
              <a:rPr lang="en-US" altLang="zh-CN" dirty="0"/>
              <a:t>Thin Client</a:t>
            </a:r>
            <a:r>
              <a:rPr lang="zh-CN" altLang="en-US" dirty="0"/>
              <a:t>）”网络结构模式，客户端只存在界面显示程序，只需在服务器端随机增加应用服务，即可满足系统的需要，可以用较少的资源建立起具有很强伸缩性的系统，这也是当前</a:t>
            </a:r>
            <a:r>
              <a:rPr lang="en-US" altLang="zh-CN" dirty="0"/>
              <a:t>Internet</a:t>
            </a:r>
            <a:r>
              <a:rPr lang="zh-CN" altLang="en-US" dirty="0"/>
              <a:t>上最先进的技术之一。</a:t>
            </a:r>
            <a:endParaRPr lang="en-US" altLang="zh-CN" dirty="0"/>
          </a:p>
          <a:p>
            <a:endParaRPr lang="en-US" altLang="zh-CN" dirty="0"/>
          </a:p>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rPr>
              <a:t>计算机是由硬件、操作系统软件、应用软件共同构成的一个复杂系统，其中，一系列复杂的硬件是计算机的基础，多样的应用软件则为用户提供各种不同的应用服务，而操作系统则是整个计算机系统的“灵魂”。</a:t>
            </a:r>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dirty="0">
                <a:latin typeface="微软雅黑" panose="020B0503020204020204" charset="-122"/>
                <a:ea typeface="微软雅黑" panose="020B0503020204020204" charset="-122"/>
              </a:rPr>
              <a:t>中间件带给应用系统的，不只是开发的简便、开发周期的缩短，也减少了系统的维护、运行和管理的工作量，还减少了计算机总体费用的投入。</a:t>
            </a:r>
            <a:r>
              <a:rPr lang="en-US" altLang="zh-CN" dirty="0">
                <a:latin typeface="微软雅黑" panose="020B0503020204020204" charset="-122"/>
                <a:ea typeface="微软雅黑" panose="020B0503020204020204" charset="-122"/>
              </a:rPr>
              <a:t>Standish</a:t>
            </a:r>
            <a:r>
              <a:rPr lang="zh-CN" altLang="zh-CN" dirty="0">
                <a:latin typeface="微软雅黑" panose="020B0503020204020204" charset="-122"/>
                <a:ea typeface="微软雅黑" panose="020B0503020204020204" charset="-122"/>
              </a:rPr>
              <a:t>的调查报告显示，由于采用了中间件技术，应用系统的总建设费用可以减少</a:t>
            </a:r>
            <a:r>
              <a:rPr lang="en-US" altLang="zh-CN" dirty="0">
                <a:latin typeface="微软雅黑" panose="020B0503020204020204" charset="-122"/>
                <a:ea typeface="微软雅黑" panose="020B0503020204020204" charset="-122"/>
              </a:rPr>
              <a:t>50</a:t>
            </a:r>
            <a:r>
              <a:rPr lang="zh-CN" altLang="zh-CN" dirty="0">
                <a:latin typeface="微软雅黑" panose="020B0503020204020204" charset="-122"/>
                <a:ea typeface="微软雅黑" panose="020B0503020204020204" charset="-122"/>
              </a:rPr>
              <a:t>％左右。在网络经济大发展、电子商务大发展的今天，从中间件获得利益的不只是</a:t>
            </a:r>
            <a:r>
              <a:rPr lang="en-US" altLang="zh-CN" dirty="0">
                <a:latin typeface="微软雅黑" panose="020B0503020204020204" charset="-122"/>
                <a:ea typeface="微软雅黑" panose="020B0503020204020204" charset="-122"/>
              </a:rPr>
              <a:t>IT</a:t>
            </a:r>
            <a:r>
              <a:rPr lang="zh-CN" altLang="zh-CN" dirty="0">
                <a:latin typeface="微软雅黑" panose="020B0503020204020204" charset="-122"/>
                <a:ea typeface="微软雅黑" panose="020B0503020204020204" charset="-122"/>
              </a:rPr>
              <a:t>厂商，</a:t>
            </a:r>
            <a:r>
              <a:rPr lang="en-US" altLang="zh-CN" dirty="0">
                <a:latin typeface="微软雅黑" panose="020B0503020204020204" charset="-122"/>
                <a:ea typeface="微软雅黑" panose="020B0503020204020204" charset="-122"/>
              </a:rPr>
              <a:t>IT</a:t>
            </a:r>
            <a:r>
              <a:rPr lang="zh-CN" altLang="zh-CN" dirty="0">
                <a:latin typeface="微软雅黑" panose="020B0503020204020204" charset="-122"/>
                <a:ea typeface="微软雅黑" panose="020B0503020204020204" charset="-122"/>
              </a:rPr>
              <a:t>用户同样是赢家，并且是更有把握的赢家。</a:t>
            </a:r>
          </a:p>
          <a:p>
            <a:pPr lvl="0"/>
            <a:r>
              <a:rPr lang="zh-CN" altLang="zh-CN" dirty="0">
                <a:latin typeface="微软雅黑" panose="020B0503020204020204" charset="-122"/>
                <a:ea typeface="微软雅黑" panose="020B0503020204020204" charset="-122"/>
              </a:rPr>
              <a:t>其次，中间件作为新层次的基础软件，其重要作用是将不同时期、在不同操作系统上开发应用软件集成起来，彼此像一个天衣无缝的整体协调工作，这是操作系统、数据库管理系统本身做不了的。中间件的这一作用，使得在技术不断发展之后，我们以往在应用软件上的劳动成果仍然物有所用，节约了大量的人力、财力投入。</a:t>
            </a:r>
          </a:p>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Apache</a:t>
            </a:r>
            <a:r>
              <a:rPr kumimoji="0" lang="zh-CN" altLang="en-US"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是世界使用排名第一的</a:t>
            </a:r>
            <a:r>
              <a:rPr kumimoji="0" lang="en-US" altLang="zh-CN"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Web</a:t>
            </a:r>
            <a:r>
              <a:rPr kumimoji="0" lang="zh-CN" altLang="en-US"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服务器软件。它可以运行在几乎所有广泛使用的计算机平台上，由于其跨平台和安全性被广泛使用，是最流行的</a:t>
            </a:r>
            <a:r>
              <a:rPr kumimoji="0" lang="en-US" altLang="zh-CN"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Web</a:t>
            </a:r>
            <a:r>
              <a:rPr kumimoji="0" lang="zh-CN" altLang="en-US"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服务器端软件之一。倘若中间件存在漏洞时，则攻击者可以对该漏洞进行利用，从而危害到服务器的安全问题。在</a:t>
            </a:r>
            <a:r>
              <a:rPr kumimoji="0" lang="en-US" altLang="zh-CN"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Apache</a:t>
            </a:r>
            <a:r>
              <a:rPr kumimoji="0" lang="zh-CN" altLang="en-US"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中间件中存在多后缀解析漏洞问题。这个漏洞与用户的配置有密切关系，严格来说属于用户的配置问题。</a:t>
            </a:r>
            <a:endParaRPr kumimoji="0" lang="en-US" altLang="zh-CN"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endParaRPr>
          </a:p>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Apache</a:t>
            </a:r>
            <a:r>
              <a:rPr kumimoji="0" lang="zh-CN" altLang="en-US"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是世界使用排名第一的</a:t>
            </a:r>
            <a:r>
              <a:rPr kumimoji="0" lang="en-US" altLang="zh-CN"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Web</a:t>
            </a:r>
            <a:r>
              <a:rPr kumimoji="0" lang="zh-CN" altLang="en-US"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服务器软件。它可以运行在几乎所有广泛使用的计算机平台上，由于其跨平台和安全性被广泛使用，是最流行的</a:t>
            </a:r>
            <a:r>
              <a:rPr kumimoji="0" lang="en-US" altLang="zh-CN"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Web</a:t>
            </a:r>
            <a:r>
              <a:rPr kumimoji="0" lang="zh-CN" altLang="en-US"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服务器端软件之一。倘若中间件存在漏洞时，则攻击者可以对该漏洞进行利用，从而危害到服务器的安全问题。在</a:t>
            </a:r>
            <a:r>
              <a:rPr kumimoji="0" lang="en-US" altLang="zh-CN"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Apache</a:t>
            </a:r>
            <a:r>
              <a:rPr kumimoji="0" lang="zh-CN" altLang="en-US"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rPr>
              <a:t>中间件中存在多后缀解析漏洞问题。这个漏洞与用户的配置有密切关系，严格来说属于用户的配置问题。</a:t>
            </a:r>
            <a:endParaRPr kumimoji="0" lang="en-US" altLang="zh-CN" sz="1200" i="0" u="none" strike="noStrike" kern="0" cap="none" spc="0" normalizeH="0" baseline="0" noProof="0" dirty="0">
              <a:ln>
                <a:noFill/>
              </a:ln>
              <a:solidFill>
                <a:schemeClr val="accent5">
                  <a:lumMod val="50000"/>
                </a:schemeClr>
              </a:solidFill>
              <a:effectLst/>
              <a:uLnTx/>
              <a:uFill>
                <a:solidFill>
                  <a:srgbClr val="0033CC"/>
                </a:solidFill>
              </a:uFill>
              <a:latin typeface="黑体" panose="02010609060101010101" pitchFamily="49" charset="-122"/>
              <a:ea typeface="黑体" panose="02010609060101010101" pitchFamily="49" charset="-122"/>
            </a:endParaRPr>
          </a:p>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rPr>
              <a:t>计算机是由硬件、操作系统软件、应用软件共同构成的一个复杂系统，其中，一系列复杂的硬件是计算机的基础，多样的应用软件则为用户提供各种不同的应用服务，而操作系统则是整个计算机系统的“灵魂”。</a:t>
            </a:r>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分为字符型注入和数字型的注入，由于编程语言不同，所存在的注入类型也不同。</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12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分为字符型注入和数字型的注入，由于编程语言不同，所存在的注入类型也不同。</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12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分为字符型注入和数字型的注入，由于编程语言不同，所存在的注入类型也不同。</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12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606266"/>
                </a:solidFill>
                <a:effectLst/>
                <a:latin typeface="Muli"/>
              </a:rPr>
              <a:t>1</a:t>
            </a:r>
            <a:r>
              <a:rPr lang="zh-CN" altLang="en-US" b="0" i="0" dirty="0">
                <a:solidFill>
                  <a:srgbClr val="606266"/>
                </a:solidFill>
                <a:effectLst/>
                <a:latin typeface="Muli"/>
              </a:rPr>
              <a:t>、攻击者未经授权可以访问数据库中的数据，盗取用户的隐私以及个人信息，造成用户的信息泄露。</a:t>
            </a:r>
          </a:p>
          <a:p>
            <a:pPr algn="l"/>
            <a:r>
              <a:rPr lang="zh-CN" altLang="en-US" b="0" i="0" dirty="0">
                <a:solidFill>
                  <a:srgbClr val="606266"/>
                </a:solidFill>
                <a:effectLst/>
                <a:latin typeface="Muli"/>
              </a:rPr>
              <a:t>　　</a:t>
            </a:r>
            <a:r>
              <a:rPr lang="en-US" altLang="zh-CN" b="0" i="0" dirty="0">
                <a:solidFill>
                  <a:srgbClr val="606266"/>
                </a:solidFill>
                <a:effectLst/>
                <a:latin typeface="Muli"/>
              </a:rPr>
              <a:t>2</a:t>
            </a:r>
            <a:r>
              <a:rPr lang="zh-CN" altLang="en-US" b="0" i="0" dirty="0">
                <a:solidFill>
                  <a:srgbClr val="606266"/>
                </a:solidFill>
                <a:effectLst/>
                <a:latin typeface="Muli"/>
              </a:rPr>
              <a:t>、通过操作数据库对某些网页进行篡改</a:t>
            </a:r>
            <a:r>
              <a:rPr lang="en-US" altLang="zh-CN" b="0" i="0" dirty="0">
                <a:solidFill>
                  <a:srgbClr val="606266"/>
                </a:solidFill>
                <a:effectLst/>
                <a:latin typeface="Muli"/>
              </a:rPr>
              <a:t>;</a:t>
            </a:r>
          </a:p>
          <a:p>
            <a:pPr algn="l"/>
            <a:r>
              <a:rPr lang="zh-CN" altLang="en-US" b="0" i="0" dirty="0">
                <a:solidFill>
                  <a:srgbClr val="606266"/>
                </a:solidFill>
                <a:effectLst/>
                <a:latin typeface="Muli"/>
              </a:rPr>
              <a:t>　　</a:t>
            </a:r>
            <a:r>
              <a:rPr lang="en-US" altLang="zh-CN" b="0" i="0" dirty="0">
                <a:solidFill>
                  <a:srgbClr val="606266"/>
                </a:solidFill>
                <a:effectLst/>
                <a:latin typeface="Muli"/>
              </a:rPr>
              <a:t>3</a:t>
            </a:r>
            <a:r>
              <a:rPr lang="zh-CN" altLang="en-US" b="0" i="0" dirty="0">
                <a:solidFill>
                  <a:srgbClr val="606266"/>
                </a:solidFill>
                <a:effectLst/>
                <a:latin typeface="Muli"/>
              </a:rPr>
              <a:t>、修改数据库一些字段的值，嵌入网马链接，进行挂马攻击</a:t>
            </a:r>
            <a:r>
              <a:rPr lang="en-US" altLang="zh-CN" b="0" i="0" dirty="0">
                <a:solidFill>
                  <a:srgbClr val="606266"/>
                </a:solidFill>
                <a:effectLst/>
                <a:latin typeface="Muli"/>
              </a:rPr>
              <a:t>;</a:t>
            </a:r>
            <a:r>
              <a:rPr lang="zh-CN" altLang="en-US" b="0" i="0" dirty="0">
                <a:solidFill>
                  <a:srgbClr val="606266"/>
                </a:solidFill>
                <a:effectLst/>
                <a:latin typeface="Muli"/>
              </a:rPr>
              <a:t>攻击者进而可以对网页进行篡改，发布一些违法信息等。</a:t>
            </a:r>
          </a:p>
          <a:p>
            <a:pPr algn="l"/>
            <a:r>
              <a:rPr lang="zh-CN" altLang="en-US" b="0" i="0" dirty="0">
                <a:solidFill>
                  <a:srgbClr val="606266"/>
                </a:solidFill>
                <a:effectLst/>
                <a:latin typeface="Muli"/>
              </a:rPr>
              <a:t>　　</a:t>
            </a:r>
            <a:r>
              <a:rPr lang="en-US" altLang="zh-CN" b="0" i="0" dirty="0">
                <a:solidFill>
                  <a:srgbClr val="606266"/>
                </a:solidFill>
                <a:effectLst/>
                <a:latin typeface="Muli"/>
              </a:rPr>
              <a:t>4</a:t>
            </a:r>
            <a:r>
              <a:rPr lang="zh-CN" altLang="en-US" b="0" i="0" dirty="0">
                <a:solidFill>
                  <a:srgbClr val="606266"/>
                </a:solidFill>
                <a:effectLst/>
                <a:latin typeface="Muli"/>
              </a:rPr>
              <a:t>、服务器被远程控制，被安装后门。可以对数据库的数据进行增加或删除操作，例如私自添加或删除管理员账号。</a:t>
            </a:r>
          </a:p>
          <a:p>
            <a:pPr algn="l"/>
            <a:r>
              <a:rPr lang="zh-CN" altLang="en-US" b="0" i="0" dirty="0">
                <a:solidFill>
                  <a:srgbClr val="606266"/>
                </a:solidFill>
                <a:effectLst/>
                <a:latin typeface="Muli"/>
              </a:rPr>
              <a:t>　　</a:t>
            </a:r>
            <a:r>
              <a:rPr lang="en-US" altLang="zh-CN" b="0" i="0" dirty="0">
                <a:solidFill>
                  <a:srgbClr val="606266"/>
                </a:solidFill>
                <a:effectLst/>
                <a:latin typeface="Muli"/>
              </a:rPr>
              <a:t>5</a:t>
            </a:r>
            <a:r>
              <a:rPr lang="zh-CN" altLang="en-US" b="0" i="0" dirty="0">
                <a:solidFill>
                  <a:srgbClr val="606266"/>
                </a:solidFill>
                <a:effectLst/>
                <a:latin typeface="Muli"/>
              </a:rPr>
              <a:t>、数据库被恶意操作：数据库服务器被攻击，数据库的系统管理员帐户被窜改。</a:t>
            </a:r>
          </a:p>
          <a:p>
            <a:pPr algn="l"/>
            <a:r>
              <a:rPr lang="zh-CN" altLang="en-US" b="0" i="0" dirty="0">
                <a:solidFill>
                  <a:srgbClr val="606266"/>
                </a:solidFill>
                <a:effectLst/>
                <a:latin typeface="Muli"/>
              </a:rPr>
              <a:t>　　</a:t>
            </a:r>
            <a:r>
              <a:rPr lang="en-US" altLang="zh-CN" b="0" i="0" dirty="0">
                <a:solidFill>
                  <a:srgbClr val="606266"/>
                </a:solidFill>
                <a:effectLst/>
                <a:latin typeface="Muli"/>
              </a:rPr>
              <a:t>6</a:t>
            </a:r>
            <a:r>
              <a:rPr lang="zh-CN" altLang="en-US" b="0" i="0" dirty="0">
                <a:solidFill>
                  <a:srgbClr val="606266"/>
                </a:solidFill>
                <a:effectLst/>
                <a:latin typeface="Muli"/>
              </a:rPr>
              <a:t>、破坏硬盘数据，导致全系统瘫痪</a:t>
            </a:r>
            <a:r>
              <a:rPr lang="en-US" altLang="zh-CN" b="0" i="0" dirty="0">
                <a:solidFill>
                  <a:srgbClr val="606266"/>
                </a:solidFill>
                <a:effectLst/>
                <a:latin typeface="Muli"/>
              </a:rPr>
              <a:t>;</a:t>
            </a:r>
          </a:p>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606266"/>
                </a:solidFill>
                <a:effectLst/>
                <a:latin typeface="Muli"/>
              </a:rPr>
              <a:t>1</a:t>
            </a:r>
            <a:r>
              <a:rPr lang="zh-CN" altLang="en-US" b="0" i="0" dirty="0">
                <a:solidFill>
                  <a:srgbClr val="606266"/>
                </a:solidFill>
                <a:effectLst/>
                <a:latin typeface="Muli"/>
              </a:rPr>
              <a:t>、攻击者未经授权可以访问数据库中的数据，盗取用户的隐私以及个人信息，造成用户的信息泄露。</a:t>
            </a:r>
          </a:p>
          <a:p>
            <a:pPr algn="l"/>
            <a:r>
              <a:rPr lang="zh-CN" altLang="en-US" b="0" i="0" dirty="0">
                <a:solidFill>
                  <a:srgbClr val="606266"/>
                </a:solidFill>
                <a:effectLst/>
                <a:latin typeface="Muli"/>
              </a:rPr>
              <a:t>　　</a:t>
            </a:r>
            <a:r>
              <a:rPr lang="en-US" altLang="zh-CN" b="0" i="0" dirty="0">
                <a:solidFill>
                  <a:srgbClr val="606266"/>
                </a:solidFill>
                <a:effectLst/>
                <a:latin typeface="Muli"/>
              </a:rPr>
              <a:t>2</a:t>
            </a:r>
            <a:r>
              <a:rPr lang="zh-CN" altLang="en-US" b="0" i="0" dirty="0">
                <a:solidFill>
                  <a:srgbClr val="606266"/>
                </a:solidFill>
                <a:effectLst/>
                <a:latin typeface="Muli"/>
              </a:rPr>
              <a:t>、通过操作数据库对某些网页进行篡改</a:t>
            </a:r>
            <a:r>
              <a:rPr lang="en-US" altLang="zh-CN" b="0" i="0" dirty="0">
                <a:solidFill>
                  <a:srgbClr val="606266"/>
                </a:solidFill>
                <a:effectLst/>
                <a:latin typeface="Muli"/>
              </a:rPr>
              <a:t>;</a:t>
            </a:r>
          </a:p>
          <a:p>
            <a:pPr algn="l"/>
            <a:r>
              <a:rPr lang="zh-CN" altLang="en-US" b="0" i="0" dirty="0">
                <a:solidFill>
                  <a:srgbClr val="606266"/>
                </a:solidFill>
                <a:effectLst/>
                <a:latin typeface="Muli"/>
              </a:rPr>
              <a:t>　　</a:t>
            </a:r>
            <a:r>
              <a:rPr lang="en-US" altLang="zh-CN" b="0" i="0" dirty="0">
                <a:solidFill>
                  <a:srgbClr val="606266"/>
                </a:solidFill>
                <a:effectLst/>
                <a:latin typeface="Muli"/>
              </a:rPr>
              <a:t>3</a:t>
            </a:r>
            <a:r>
              <a:rPr lang="zh-CN" altLang="en-US" b="0" i="0" dirty="0">
                <a:solidFill>
                  <a:srgbClr val="606266"/>
                </a:solidFill>
                <a:effectLst/>
                <a:latin typeface="Muli"/>
              </a:rPr>
              <a:t>、修改数据库一些字段的值，嵌入网马链接，进行挂马攻击</a:t>
            </a:r>
            <a:r>
              <a:rPr lang="en-US" altLang="zh-CN" b="0" i="0" dirty="0">
                <a:solidFill>
                  <a:srgbClr val="606266"/>
                </a:solidFill>
                <a:effectLst/>
                <a:latin typeface="Muli"/>
              </a:rPr>
              <a:t>;</a:t>
            </a:r>
            <a:r>
              <a:rPr lang="zh-CN" altLang="en-US" b="0" i="0" dirty="0">
                <a:solidFill>
                  <a:srgbClr val="606266"/>
                </a:solidFill>
                <a:effectLst/>
                <a:latin typeface="Muli"/>
              </a:rPr>
              <a:t>攻击者进而可以对网页进行篡改，发布一些违法信息等。</a:t>
            </a:r>
          </a:p>
          <a:p>
            <a:pPr algn="l"/>
            <a:r>
              <a:rPr lang="zh-CN" altLang="en-US" b="0" i="0" dirty="0">
                <a:solidFill>
                  <a:srgbClr val="606266"/>
                </a:solidFill>
                <a:effectLst/>
                <a:latin typeface="Muli"/>
              </a:rPr>
              <a:t>　　</a:t>
            </a:r>
            <a:r>
              <a:rPr lang="en-US" altLang="zh-CN" b="0" i="0" dirty="0">
                <a:solidFill>
                  <a:srgbClr val="606266"/>
                </a:solidFill>
                <a:effectLst/>
                <a:latin typeface="Muli"/>
              </a:rPr>
              <a:t>4</a:t>
            </a:r>
            <a:r>
              <a:rPr lang="zh-CN" altLang="en-US" b="0" i="0" dirty="0">
                <a:solidFill>
                  <a:srgbClr val="606266"/>
                </a:solidFill>
                <a:effectLst/>
                <a:latin typeface="Muli"/>
              </a:rPr>
              <a:t>、服务器被远程控制，被安装后门。可以对数据库的数据进行增加或删除操作，例如私自添加或删除管理员账号。</a:t>
            </a:r>
          </a:p>
          <a:p>
            <a:pPr algn="l"/>
            <a:r>
              <a:rPr lang="zh-CN" altLang="en-US" b="0" i="0" dirty="0">
                <a:solidFill>
                  <a:srgbClr val="606266"/>
                </a:solidFill>
                <a:effectLst/>
                <a:latin typeface="Muli"/>
              </a:rPr>
              <a:t>　　</a:t>
            </a:r>
            <a:r>
              <a:rPr lang="en-US" altLang="zh-CN" b="0" i="0" dirty="0">
                <a:solidFill>
                  <a:srgbClr val="606266"/>
                </a:solidFill>
                <a:effectLst/>
                <a:latin typeface="Muli"/>
              </a:rPr>
              <a:t>5</a:t>
            </a:r>
            <a:r>
              <a:rPr lang="zh-CN" altLang="en-US" b="0" i="0" dirty="0">
                <a:solidFill>
                  <a:srgbClr val="606266"/>
                </a:solidFill>
                <a:effectLst/>
                <a:latin typeface="Muli"/>
              </a:rPr>
              <a:t>、数据库被恶意操作：数据库服务器被攻击，数据库的系统管理员帐户被窜改。</a:t>
            </a:r>
          </a:p>
          <a:p>
            <a:pPr algn="l"/>
            <a:r>
              <a:rPr lang="zh-CN" altLang="en-US" b="0" i="0" dirty="0">
                <a:solidFill>
                  <a:srgbClr val="606266"/>
                </a:solidFill>
                <a:effectLst/>
                <a:latin typeface="Muli"/>
              </a:rPr>
              <a:t>　　</a:t>
            </a:r>
            <a:r>
              <a:rPr lang="en-US" altLang="zh-CN" b="0" i="0" dirty="0">
                <a:solidFill>
                  <a:srgbClr val="606266"/>
                </a:solidFill>
                <a:effectLst/>
                <a:latin typeface="Muli"/>
              </a:rPr>
              <a:t>6</a:t>
            </a:r>
            <a:r>
              <a:rPr lang="zh-CN" altLang="en-US" b="0" i="0" dirty="0">
                <a:solidFill>
                  <a:srgbClr val="606266"/>
                </a:solidFill>
                <a:effectLst/>
                <a:latin typeface="Muli"/>
              </a:rPr>
              <a:t>、破坏硬盘数据，导致全系统瘫痪</a:t>
            </a:r>
            <a:r>
              <a:rPr lang="en-US" altLang="zh-CN" b="0" i="0" dirty="0">
                <a:solidFill>
                  <a:srgbClr val="606266"/>
                </a:solidFill>
                <a:effectLst/>
                <a:latin typeface="Muli"/>
              </a:rPr>
              <a:t>;</a:t>
            </a:r>
          </a:p>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606266"/>
                </a:solidFill>
                <a:effectLst/>
                <a:latin typeface="Muli"/>
              </a:rPr>
              <a:t>1</a:t>
            </a:r>
            <a:r>
              <a:rPr lang="zh-CN" altLang="en-US" b="0" i="0" dirty="0">
                <a:solidFill>
                  <a:srgbClr val="606266"/>
                </a:solidFill>
                <a:effectLst/>
                <a:latin typeface="Muli"/>
              </a:rPr>
              <a:t>、攻击者未经授权可以访问数据库中的数据，盗取用户的隐私以及个人信息，造成用户的信息泄露。</a:t>
            </a:r>
          </a:p>
          <a:p>
            <a:pPr algn="l"/>
            <a:r>
              <a:rPr lang="zh-CN" altLang="en-US" b="0" i="0" dirty="0">
                <a:solidFill>
                  <a:srgbClr val="606266"/>
                </a:solidFill>
                <a:effectLst/>
                <a:latin typeface="Muli"/>
              </a:rPr>
              <a:t>　　</a:t>
            </a:r>
            <a:r>
              <a:rPr lang="en-US" altLang="zh-CN" b="0" i="0" dirty="0">
                <a:solidFill>
                  <a:srgbClr val="606266"/>
                </a:solidFill>
                <a:effectLst/>
                <a:latin typeface="Muli"/>
              </a:rPr>
              <a:t>2</a:t>
            </a:r>
            <a:r>
              <a:rPr lang="zh-CN" altLang="en-US" b="0" i="0" dirty="0">
                <a:solidFill>
                  <a:srgbClr val="606266"/>
                </a:solidFill>
                <a:effectLst/>
                <a:latin typeface="Muli"/>
              </a:rPr>
              <a:t>、通过操作数据库对某些网页进行篡改</a:t>
            </a:r>
            <a:r>
              <a:rPr lang="en-US" altLang="zh-CN" b="0" i="0" dirty="0">
                <a:solidFill>
                  <a:srgbClr val="606266"/>
                </a:solidFill>
                <a:effectLst/>
                <a:latin typeface="Muli"/>
              </a:rPr>
              <a:t>;</a:t>
            </a:r>
          </a:p>
          <a:p>
            <a:pPr algn="l"/>
            <a:r>
              <a:rPr lang="zh-CN" altLang="en-US" b="0" i="0" dirty="0">
                <a:solidFill>
                  <a:srgbClr val="606266"/>
                </a:solidFill>
                <a:effectLst/>
                <a:latin typeface="Muli"/>
              </a:rPr>
              <a:t>　　</a:t>
            </a:r>
            <a:r>
              <a:rPr lang="en-US" altLang="zh-CN" b="0" i="0" dirty="0">
                <a:solidFill>
                  <a:srgbClr val="606266"/>
                </a:solidFill>
                <a:effectLst/>
                <a:latin typeface="Muli"/>
              </a:rPr>
              <a:t>3</a:t>
            </a:r>
            <a:r>
              <a:rPr lang="zh-CN" altLang="en-US" b="0" i="0" dirty="0">
                <a:solidFill>
                  <a:srgbClr val="606266"/>
                </a:solidFill>
                <a:effectLst/>
                <a:latin typeface="Muli"/>
              </a:rPr>
              <a:t>、修改数据库一些字段的值，嵌入网马链接，进行挂马攻击</a:t>
            </a:r>
            <a:r>
              <a:rPr lang="en-US" altLang="zh-CN" b="0" i="0" dirty="0">
                <a:solidFill>
                  <a:srgbClr val="606266"/>
                </a:solidFill>
                <a:effectLst/>
                <a:latin typeface="Muli"/>
              </a:rPr>
              <a:t>;</a:t>
            </a:r>
            <a:r>
              <a:rPr lang="zh-CN" altLang="en-US" b="0" i="0" dirty="0">
                <a:solidFill>
                  <a:srgbClr val="606266"/>
                </a:solidFill>
                <a:effectLst/>
                <a:latin typeface="Muli"/>
              </a:rPr>
              <a:t>攻击者进而可以对网页进行篡改，发布一些违法信息等。</a:t>
            </a:r>
          </a:p>
          <a:p>
            <a:pPr algn="l"/>
            <a:r>
              <a:rPr lang="zh-CN" altLang="en-US" b="0" i="0" dirty="0">
                <a:solidFill>
                  <a:srgbClr val="606266"/>
                </a:solidFill>
                <a:effectLst/>
                <a:latin typeface="Muli"/>
              </a:rPr>
              <a:t>　　</a:t>
            </a:r>
            <a:r>
              <a:rPr lang="en-US" altLang="zh-CN" b="0" i="0" dirty="0">
                <a:solidFill>
                  <a:srgbClr val="606266"/>
                </a:solidFill>
                <a:effectLst/>
                <a:latin typeface="Muli"/>
              </a:rPr>
              <a:t>4</a:t>
            </a:r>
            <a:r>
              <a:rPr lang="zh-CN" altLang="en-US" b="0" i="0" dirty="0">
                <a:solidFill>
                  <a:srgbClr val="606266"/>
                </a:solidFill>
                <a:effectLst/>
                <a:latin typeface="Muli"/>
              </a:rPr>
              <a:t>、服务器被远程控制，被安装后门。可以对数据库的数据进行增加或删除操作，例如私自添加或删除管理员账号。</a:t>
            </a:r>
          </a:p>
          <a:p>
            <a:pPr algn="l"/>
            <a:r>
              <a:rPr lang="zh-CN" altLang="en-US" b="0" i="0" dirty="0">
                <a:solidFill>
                  <a:srgbClr val="606266"/>
                </a:solidFill>
                <a:effectLst/>
                <a:latin typeface="Muli"/>
              </a:rPr>
              <a:t>　　</a:t>
            </a:r>
            <a:r>
              <a:rPr lang="en-US" altLang="zh-CN" b="0" i="0" dirty="0">
                <a:solidFill>
                  <a:srgbClr val="606266"/>
                </a:solidFill>
                <a:effectLst/>
                <a:latin typeface="Muli"/>
              </a:rPr>
              <a:t>5</a:t>
            </a:r>
            <a:r>
              <a:rPr lang="zh-CN" altLang="en-US" b="0" i="0" dirty="0">
                <a:solidFill>
                  <a:srgbClr val="606266"/>
                </a:solidFill>
                <a:effectLst/>
                <a:latin typeface="Muli"/>
              </a:rPr>
              <a:t>、数据库被恶意操作：数据库服务器被攻击，数据库的系统管理员帐户被窜改。</a:t>
            </a:r>
          </a:p>
          <a:p>
            <a:pPr algn="l"/>
            <a:r>
              <a:rPr lang="zh-CN" altLang="en-US" b="0" i="0" dirty="0">
                <a:solidFill>
                  <a:srgbClr val="606266"/>
                </a:solidFill>
                <a:effectLst/>
                <a:latin typeface="Muli"/>
              </a:rPr>
              <a:t>　　</a:t>
            </a:r>
            <a:r>
              <a:rPr lang="en-US" altLang="zh-CN" b="0" i="0" dirty="0">
                <a:solidFill>
                  <a:srgbClr val="606266"/>
                </a:solidFill>
                <a:effectLst/>
                <a:latin typeface="Muli"/>
              </a:rPr>
              <a:t>6</a:t>
            </a:r>
            <a:r>
              <a:rPr lang="zh-CN" altLang="en-US" b="0" i="0" dirty="0">
                <a:solidFill>
                  <a:srgbClr val="606266"/>
                </a:solidFill>
                <a:effectLst/>
                <a:latin typeface="Muli"/>
              </a:rPr>
              <a:t>、破坏硬盘数据，导致全系统瘫痪</a:t>
            </a:r>
            <a:r>
              <a:rPr lang="en-US" altLang="zh-CN" b="0" i="0" dirty="0">
                <a:solidFill>
                  <a:srgbClr val="606266"/>
                </a:solidFill>
                <a:effectLst/>
                <a:latin typeface="Muli"/>
              </a:rPr>
              <a:t>;</a:t>
            </a:r>
          </a:p>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charset="-122"/>
                <a:ea typeface="微软雅黑" panose="020B0503020204020204" charset="-122"/>
              </a:rPr>
              <a:t>计算机是由硬件、操作系统软件、应用软件共同构成的一个复杂系统，其中，一系列复杂的硬件是计算机的基础，多样的应用软件则为用户提供各种不同的应用服务，而操作系统则是整个计算机系统的“灵魂”。</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 File Upload 按钮进入文件上传攻击页面。发现是一个上传图片的页面，随便找一张图片文件（图片大小要小于 100K，前端有限制上传文件大小），可以成功上传到服务器，如图 11-1。按照返回的图片地址，可以访问到该图片，如图 11-2</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9" name="Rectangle 15"/>
          <p:cNvSpPr>
            <a:spLocks noGrp="1" noChangeArrowheads="1"/>
          </p:cNvSpPr>
          <p:nvPr>
            <p:ph type="dt" sz="half" idx="10"/>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1"/>
          </p:nvPr>
        </p:nvSpPr>
        <p:spPr>
          <a:xfrm>
            <a:off x="9245600" y="6381751"/>
            <a:ext cx="2844800" cy="339725"/>
          </a:xfrm>
        </p:spPr>
        <p:txBody>
          <a:bodyPr/>
          <a:lstStyle>
            <a:lvl1pPr algn="ctr">
              <a:defRPr b="1"/>
            </a:lvl1pPr>
          </a:lstStyle>
          <a:p>
            <a:pPr>
              <a:defRPr/>
            </a:pPr>
            <a:fld id="{5B01984D-6F95-4A8B-A0A3-B9D5A3D1C360}" type="slidenum">
              <a:rPr lang="en-US" altLang="zh-CN"/>
              <a:t>‹#›</a:t>
            </a:fld>
            <a:endParaRPr lang="en-US" altLang="zh-CN" dirty="0"/>
          </a:p>
        </p:txBody>
      </p:sp>
      <p:grpSp>
        <p:nvGrpSpPr>
          <p:cNvPr id="8" name="组合 7"/>
          <p:cNvGrpSpPr/>
          <p:nvPr userDrawn="1"/>
        </p:nvGrpSpPr>
        <p:grpSpPr>
          <a:xfrm>
            <a:off x="447281" y="452159"/>
            <a:ext cx="498071" cy="396540"/>
            <a:chOff x="4025524" y="1796336"/>
            <a:chExt cx="527539" cy="560004"/>
          </a:xfrm>
          <a:solidFill>
            <a:srgbClr val="012060"/>
          </a:solidFill>
        </p:grpSpPr>
        <p:sp>
          <p:nvSpPr>
            <p:cNvPr id="11" name="矩形 10"/>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2" name="矩形 11"/>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3" name="灯片编号占位符 13"/>
          <p:cNvSpPr txBox="1"/>
          <p:nvPr userDrawn="1"/>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defPPr>
              <a:defRPr lang="en-US"/>
            </a:defPPr>
            <a:lvl1pPr marL="0" algn="ctr" defTabSz="457200" rtl="0" eaLnBrk="1" latinLnBrk="0" hangingPunct="1">
              <a:defRPr sz="1400" b="1" kern="1200">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fld id="{04FF2CFA-6414-4449-B5BC-BECD8D9BBAA6}" type="slidenum">
              <a:rPr lang="zh-CN" altLang="en-US" smtClean="0"/>
              <a:t>‹#›</a:t>
            </a:fld>
            <a:r>
              <a:rPr lang="en-US" altLang="zh-CN"/>
              <a:t>/8</a:t>
            </a:r>
            <a:endParaRPr lang="zh-CN" altLang="en-US" dirty="0"/>
          </a:p>
        </p:txBody>
      </p:sp>
      <p:pic>
        <p:nvPicPr>
          <p:cNvPr id="15" name="图片 1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6" name="矩形 15"/>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0715" y="1054735"/>
            <a:ext cx="10851515" cy="4983480"/>
          </a:xfrm>
        </p:spPr>
        <p:txBody>
          <a:bodyPr>
            <a:normAutofit/>
          </a:bodyPr>
          <a:lstStyle>
            <a:lvl1pPr marL="0" indent="0" algn="l">
              <a:buNone/>
              <a:defRPr sz="2400">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021D7E-B984-4407-B135-03580F9F9781}"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C8DDF3-E9BD-452F-80C2-51A78FC36A54}" type="slidenum">
              <a:rPr lang="zh-CN" altLang="en-US" smtClean="0"/>
              <a:t>‹#›</a:t>
            </a:fld>
            <a:endParaRPr lang="zh-CN" altLang="en-US"/>
          </a:p>
        </p:txBody>
      </p:sp>
    </p:spTree>
  </p:cSld>
  <p:clrMapOvr>
    <a:masterClrMapping/>
  </p:clrMapOvr>
  <p:transition spd="slow" advClick="0" advTm="2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3" name="组合 2"/>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145" y="124904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4" name="组合 3"/>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userDrawn="1"/>
        </p:nvSpPr>
        <p:spPr>
          <a:xfrm>
            <a:off x="1003861" y="349683"/>
            <a:ext cx="8377294" cy="540231"/>
          </a:xfrm>
          <a:prstGeom prst="rect">
            <a:avLst/>
          </a:prstGeom>
        </p:spPr>
        <p:txBody>
          <a:bodyPr vert="horz" lIns="91440" tIns="45720" rIns="91440" bIns="45720" rtlCol="0" anchor="ct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0.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9.jpeg"/><Relationship Id="rId5" Type="http://schemas.openxmlformats.org/officeDocument/2006/relationships/notesSlide" Target="../notesSlides/notesSlide11.xml"/><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notesSlide" Target="../notesSlides/notesSlide2.xml"/><Relationship Id="rId4" Type="http://schemas.openxmlformats.org/officeDocument/2006/relationships/tags" Target="../tags/tag7.xml"/><Relationship Id="rId9"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4.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1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5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58.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66.xml"/><Relationship Id="rId5" Type="http://schemas.openxmlformats.org/officeDocument/2006/relationships/image" Target="../media/image22.jpeg"/><Relationship Id="rId4" Type="http://schemas.openxmlformats.org/officeDocument/2006/relationships/image" Target="../media/image21.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74.xml"/><Relationship Id="rId4" Type="http://schemas.openxmlformats.org/officeDocument/2006/relationships/image" Target="../media/image26.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7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8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a:t>
            </a:fld>
            <a:endParaRPr lang="zh-CN" altLang="en-US"/>
          </a:p>
        </p:txBody>
      </p:sp>
      <p:sp>
        <p:nvSpPr>
          <p:cNvPr id="7" name="标题 10"/>
          <p:cNvSpPr>
            <a:spLocks noGrp="1"/>
          </p:cNvSpPr>
          <p:nvPr>
            <p:ph type="title"/>
            <p:custDataLst>
              <p:tags r:id="rId1"/>
            </p:custDataLst>
          </p:nvPr>
        </p:nvSpPr>
        <p:spPr>
          <a:xfrm>
            <a:off x="1399216" y="2705889"/>
            <a:ext cx="9516099" cy="540231"/>
          </a:xfrm>
        </p:spPr>
        <p:txBody>
          <a:bodyPr/>
          <a:lstStyle/>
          <a:p>
            <a:pPr algn="ctr">
              <a:lnSpc>
                <a:spcPct val="100000"/>
              </a:lnSpc>
              <a:buClrTx/>
              <a:buSzTx/>
              <a:buFontTx/>
            </a:pPr>
            <a:r>
              <a:rPr lang="zh-CN" altLang="en-US"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第</a:t>
            </a:r>
            <a:r>
              <a:rPr lang="zh-CN" altLang="en-US" sz="40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五</a:t>
            </a:r>
            <a:r>
              <a:rPr lang="zh-CN" altLang="en-US"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讲 应用安全</a:t>
            </a:r>
          </a:p>
        </p:txBody>
      </p:sp>
      <p:sp>
        <p:nvSpPr>
          <p:cNvPr id="2" name="标题 10">
            <a:extLst>
              <a:ext uri="{FF2B5EF4-FFF2-40B4-BE49-F238E27FC236}">
                <a16:creationId xmlns:a16="http://schemas.microsoft.com/office/drawing/2014/main" id="{3371E1D6-B380-F155-50E6-881F0828093A}"/>
              </a:ext>
            </a:extLst>
          </p:cNvPr>
          <p:cNvSpPr txBox="1">
            <a:spLocks/>
          </p:cNvSpPr>
          <p:nvPr>
            <p:custDataLst>
              <p:tags r:id="rId2"/>
            </p:custDataLst>
          </p:nvPr>
        </p:nvSpPr>
        <p:spPr>
          <a:xfrm>
            <a:off x="2034587" y="3971476"/>
            <a:ext cx="8377294" cy="54023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400" b="1" dirty="0">
                <a:latin typeface="仿宋" panose="02010609060101010101" pitchFamily="49" charset="-122"/>
                <a:ea typeface="仿宋" panose="02010609060101010101" pitchFamily="49" charset="-122"/>
                <a:cs typeface="Times New Roman" panose="02020603050405020304" pitchFamily="18" charset="0"/>
              </a:rPr>
              <a:t>综合版</a:t>
            </a:r>
          </a:p>
        </p:txBody>
      </p:sp>
    </p:spTree>
    <p:extLst>
      <p:ext uri="{BB962C8B-B14F-4D97-AF65-F5344CB8AC3E}">
        <p14:creationId xmlns:p14="http://schemas.microsoft.com/office/powerpoint/2010/main" val="1470671421"/>
      </p:ext>
    </p:extLst>
  </p:cSld>
  <p:clrMapOvr>
    <a:masterClrMapping/>
  </p:clrMapOvr>
  <p:transition spd="slow" advClick="0" advTm="2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10</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文件上传漏洞</a:t>
            </a:r>
          </a:p>
        </p:txBody>
      </p:sp>
      <p:sp>
        <p:nvSpPr>
          <p:cNvPr id="4" name="内容占位符 1"/>
          <p:cNvSpPr txBox="1"/>
          <p:nvPr/>
        </p:nvSpPr>
        <p:spPr bwMode="gray">
          <a:xfrm>
            <a:off x="468630" y="996315"/>
            <a:ext cx="11254740" cy="194373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2</a:t>
            </a:r>
            <a:r>
              <a:rPr kumimoji="0" lang="zh-CN" altLang="en-US"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）文件上传攻击实例</a:t>
            </a:r>
            <a:endParaRPr kumimoji="0" lang="en-US" altLang="zh-CN"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rPr>
              <a:t>创建一个</a:t>
            </a:r>
            <a:r>
              <a:rPr kumimoji="0"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rPr>
              <a:t> PHP </a:t>
            </a:r>
            <a:r>
              <a:rPr kumimoji="0"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rPr>
              <a:t>一句话木马，文件后缀为</a:t>
            </a:r>
            <a:r>
              <a:rPr kumimoji="0"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rPr>
              <a:t> </a:t>
            </a:r>
            <a:r>
              <a:rPr kumimoji="0"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rPr>
              <a:t>php，代码如下</a:t>
            </a:r>
            <a:r>
              <a:rPr kumimoji="0"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rPr>
              <a:t>：</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rPr>
              <a:t>&lt;?</a:t>
            </a:r>
            <a:r>
              <a:rPr kumimoji="0"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rPr>
              <a:t>php</a:t>
            </a:r>
            <a:r>
              <a:rPr kumimoji="0"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rPr>
              <a:t> @eval($_POST[dmc]);?&gt; //</a:t>
            </a:r>
            <a:r>
              <a:rPr kumimoji="0"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rPr>
              <a:t>dmc</a:t>
            </a:r>
            <a:r>
              <a:rPr kumimoji="0"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rPr>
              <a:t> </a:t>
            </a:r>
            <a:r>
              <a:rPr kumimoji="0"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rPr>
              <a:t>为变量，作用类似于连接的密码，可以自定义</a:t>
            </a:r>
            <a:r>
              <a:rPr kumimoji="0" lang="en-US"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rPr>
              <a:t>,</a:t>
            </a:r>
            <a:r>
              <a:rPr kumimoji="0"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rPr>
              <a:t>把一句话木马进行上传，发现可以直接上传成功</a:t>
            </a:r>
            <a:r>
              <a:rPr kumimoji="0" 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rPr>
              <a:t>。</a:t>
            </a:r>
            <a:endParaRPr kumimoji="0"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p:cNvSpPr txBox="1"/>
          <p:nvPr/>
        </p:nvSpPr>
        <p:spPr>
          <a:xfrm>
            <a:off x="600710" y="5566410"/>
            <a:ext cx="11122660" cy="922020"/>
          </a:xfrm>
          <a:prstGeom prst="rect">
            <a:avLst/>
          </a:prstGeom>
          <a:noFill/>
        </p:spPr>
        <p:txBody>
          <a:bodyPr wrap="square" rtlCol="0" anchor="t">
            <a:spAutoFit/>
          </a:bodyPr>
          <a:lstStyle/>
          <a:p>
            <a:r>
              <a:rPr lang="zh-CN" altLang="en-US" dirty="0"/>
              <a:t>使用</a:t>
            </a:r>
            <a:r>
              <a:rPr lang="en-US" altLang="zh-CN" b="1" dirty="0">
                <a:solidFill>
                  <a:srgbClr val="FF0000"/>
                </a:solidFill>
              </a:rPr>
              <a:t>“</a:t>
            </a:r>
            <a:r>
              <a:rPr lang="zh-CN" altLang="en-US" b="1" dirty="0">
                <a:solidFill>
                  <a:srgbClr val="FF0000"/>
                </a:solidFill>
              </a:rPr>
              <a:t>中国菜刀</a:t>
            </a:r>
            <a:r>
              <a:rPr lang="en-US" altLang="zh-CN" b="1" dirty="0">
                <a:solidFill>
                  <a:srgbClr val="FF0000"/>
                </a:solidFill>
              </a:rPr>
              <a:t>”</a:t>
            </a:r>
            <a:r>
              <a:rPr lang="zh-CN" altLang="en-US" dirty="0"/>
              <a:t>连接一句话木马。在菜刀中点击右键，添加，打开添加 SHELL 的对话框。在地址栏输入刚才上传的 PHP 一句话木马地址 http://192.168.75.100/dvwa/hackable/uploads/shell.php，后面的文本框中填写刚才设置的变量 dmc，点击添加。</a:t>
            </a:r>
          </a:p>
        </p:txBody>
      </p:sp>
      <p:pic>
        <p:nvPicPr>
          <p:cNvPr id="6" name="图片 5">
            <a:extLst>
              <a:ext uri="{FF2B5EF4-FFF2-40B4-BE49-F238E27FC236}">
                <a16:creationId xmlns:a16="http://schemas.microsoft.com/office/drawing/2014/main" id="{16FA6E6F-260C-21D5-7AB0-7CC2FCCEF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875" y="2938842"/>
            <a:ext cx="3800475" cy="2615592"/>
          </a:xfrm>
          <a:prstGeom prst="rect">
            <a:avLst/>
          </a:prstGeom>
        </p:spPr>
      </p:pic>
      <p:pic>
        <p:nvPicPr>
          <p:cNvPr id="9" name="图片 8">
            <a:extLst>
              <a:ext uri="{FF2B5EF4-FFF2-40B4-BE49-F238E27FC236}">
                <a16:creationId xmlns:a16="http://schemas.microsoft.com/office/drawing/2014/main" id="{6EFA5FB7-D135-CF41-DB24-807CB8F69F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0" y="3027743"/>
            <a:ext cx="3947414" cy="2467774"/>
          </a:xfrm>
          <a:prstGeom prst="rect">
            <a:avLst/>
          </a:prstGeom>
        </p:spPr>
      </p:pic>
    </p:spTree>
  </p:cSld>
  <p:clrMapOvr>
    <a:masterClrMapping/>
  </p:clrMapOvr>
  <p:transition spd="slow" advClick="0" advTm="2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11</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文件上传漏洞</a:t>
            </a:r>
          </a:p>
        </p:txBody>
      </p:sp>
      <p:sp>
        <p:nvSpPr>
          <p:cNvPr id="4" name="内容占位符 1"/>
          <p:cNvSpPr txBox="1"/>
          <p:nvPr/>
        </p:nvSpPr>
        <p:spPr bwMode="gray">
          <a:xfrm>
            <a:off x="468630" y="933450"/>
            <a:ext cx="11254740" cy="188023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2</a:t>
            </a:r>
            <a:r>
              <a:rPr kumimoji="0" lang="zh-CN" altLang="en-US"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）文件上传攻击实例</a:t>
            </a:r>
            <a:endParaRPr kumimoji="0" lang="en-US" altLang="zh-CN"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R="0" lvl="0" algn="just" defTabSz="914400" rtl="0">
              <a:lnSpc>
                <a:spcPct val="100000"/>
              </a:lnSpc>
              <a:spcBef>
                <a:spcPts val="0"/>
              </a:spcBef>
              <a:spcAft>
                <a:spcPts val="0"/>
              </a:spcAft>
              <a:buClr>
                <a:sysClr val="windowText" lastClr="000000"/>
              </a:buClr>
              <a:buSzPct val="70000"/>
              <a:buFont typeface="Wingdings" panose="05000000000000000000" pitchFamily="2" charset="2"/>
              <a:buNone/>
              <a:defRPr/>
            </a:pPr>
            <a:r>
              <a:rPr kumimoji="0" sz="2400" b="0" i="0" u="none" strike="noStrike" kern="0" cap="none" spc="0" normalizeH="0" baseline="0" noProof="0">
                <a:ln>
                  <a:noFill/>
                </a:ln>
                <a:solidFill>
                  <a:srgbClr val="0000FF"/>
                </a:solidFill>
                <a:effectLst/>
                <a:uLnTx/>
                <a:uFill>
                  <a:solidFill>
                    <a:srgbClr val="0033CC"/>
                  </a:solidFill>
                </a:uFill>
                <a:latin typeface="楷体" panose="02010609060101010101" pitchFamily="49" charset="-122"/>
              </a:rPr>
              <a:t>双击添加的 Shell 连接，可以管理目标服务器的整个硬盘数据，包括文件上传和下载</a:t>
            </a:r>
            <a:r>
              <a:rPr kumimoji="0" lang="zh-CN" sz="2400" b="0" i="0" u="none" strike="noStrike" kern="0" cap="none" spc="0" normalizeH="0" baseline="0" noProof="0">
                <a:ln>
                  <a:noFill/>
                </a:ln>
                <a:solidFill>
                  <a:srgbClr val="0000FF"/>
                </a:solidFill>
                <a:effectLst/>
                <a:uLnTx/>
                <a:uFill>
                  <a:solidFill>
                    <a:srgbClr val="0033CC"/>
                  </a:solidFill>
                </a:uFill>
                <a:latin typeface="楷体" panose="02010609060101010101" pitchFamily="49" charset="-122"/>
              </a:rPr>
              <a:t>；</a:t>
            </a:r>
            <a:r>
              <a:rPr kumimoji="0" lang="en-US" sz="2400" b="0" i="0" u="none" strike="noStrike" kern="0" cap="none" spc="0" normalizeH="0" baseline="0" noProof="0">
                <a:ln>
                  <a:noFill/>
                </a:ln>
                <a:solidFill>
                  <a:srgbClr val="0000FF"/>
                </a:solidFill>
                <a:effectLst/>
                <a:uLnTx/>
                <a:uFill>
                  <a:solidFill>
                    <a:srgbClr val="0033CC"/>
                  </a:solidFill>
                </a:uFill>
                <a:latin typeface="楷体" panose="02010609060101010101" pitchFamily="49" charset="-122"/>
              </a:rPr>
              <a:t>右键点击 Shell 连接，点击 虚拟终端，打开命令执行环境，可以在目标服务器上执行命令</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4" name="图片 103"/>
          <p:cNvPicPr/>
          <p:nvPr>
            <p:custDataLst>
              <p:tags r:id="rId2"/>
            </p:custDataLst>
          </p:nvPr>
        </p:nvPicPr>
        <p:blipFill>
          <a:blip r:embed="rId6"/>
          <a:stretch>
            <a:fillRect/>
          </a:stretch>
        </p:blipFill>
        <p:spPr>
          <a:xfrm>
            <a:off x="622300" y="2813685"/>
            <a:ext cx="5708650" cy="3419475"/>
          </a:xfrm>
          <a:prstGeom prst="rect">
            <a:avLst/>
          </a:prstGeom>
          <a:noFill/>
          <a:ln w="9525">
            <a:noFill/>
          </a:ln>
        </p:spPr>
      </p:pic>
      <p:pic>
        <p:nvPicPr>
          <p:cNvPr id="105" name="图片 104"/>
          <p:cNvPicPr/>
          <p:nvPr>
            <p:custDataLst>
              <p:tags r:id="rId3"/>
            </p:custDataLst>
          </p:nvPr>
        </p:nvPicPr>
        <p:blipFill>
          <a:blip r:embed="rId7"/>
          <a:stretch>
            <a:fillRect/>
          </a:stretch>
        </p:blipFill>
        <p:spPr>
          <a:xfrm>
            <a:off x="6595110" y="2813685"/>
            <a:ext cx="4984750" cy="3419475"/>
          </a:xfrm>
          <a:prstGeom prst="rect">
            <a:avLst/>
          </a:prstGeom>
          <a:noFill/>
          <a:ln w="9525">
            <a:noFill/>
          </a:ln>
        </p:spPr>
      </p:pic>
      <p:sp>
        <p:nvSpPr>
          <p:cNvPr id="3" name="文本框 2">
            <a:extLst>
              <a:ext uri="{FF2B5EF4-FFF2-40B4-BE49-F238E27FC236}">
                <a16:creationId xmlns:a16="http://schemas.microsoft.com/office/drawing/2014/main" id="{66733389-C7EF-FCC5-210B-7D8D47152813}"/>
              </a:ext>
            </a:extLst>
          </p:cNvPr>
          <p:cNvSpPr txBox="1"/>
          <p:nvPr/>
        </p:nvSpPr>
        <p:spPr>
          <a:xfrm>
            <a:off x="1003861" y="6382434"/>
            <a:ext cx="7151598" cy="369332"/>
          </a:xfrm>
          <a:prstGeom prst="rect">
            <a:avLst/>
          </a:prstGeom>
          <a:noFill/>
        </p:spPr>
        <p:txBody>
          <a:bodyPr wrap="square">
            <a:spAutoFit/>
          </a:bodyPr>
          <a:lstStyle/>
          <a:p>
            <a:r>
              <a:rPr lang="en-US" altLang="zh-CN" dirty="0"/>
              <a:t>https://blog.csdn.net/weixin_39190897/article/details/86772765</a:t>
            </a:r>
            <a:endParaRPr lang="zh-CN" altLang="en-US" dirty="0"/>
          </a:p>
        </p:txBody>
      </p:sp>
    </p:spTree>
  </p:cSld>
  <p:clrMapOvr>
    <a:masterClrMapping/>
  </p:clrMapOvr>
  <p:transition spd="slow" advClick="0" advTm="2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12</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文件上传漏洞</a:t>
            </a:r>
          </a:p>
        </p:txBody>
      </p:sp>
      <p:sp>
        <p:nvSpPr>
          <p:cNvPr id="4" name="内容占位符 1"/>
          <p:cNvSpPr txBox="1"/>
          <p:nvPr/>
        </p:nvSpPr>
        <p:spPr bwMode="gray">
          <a:xfrm>
            <a:off x="468630" y="996315"/>
            <a:ext cx="11254740" cy="496379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R="0" lvl="0" algn="just" defTabSz="914400" rtl="0">
              <a:lnSpc>
                <a:spcPct val="100000"/>
              </a:lnSpc>
              <a:spcBef>
                <a:spcPts val="0"/>
              </a:spcBef>
              <a:spcAft>
                <a:spcPts val="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3</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）造成恶意文件上传的原因</a:t>
            </a:r>
            <a:endPar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R="0" lvl="0" algn="just" defTabSz="914400" rtl="0">
              <a:lnSpc>
                <a:spcPct val="100000"/>
              </a:lnSpc>
              <a:spcBef>
                <a:spcPts val="0"/>
              </a:spcBef>
              <a:spcAft>
                <a:spcPts val="0"/>
              </a:spcAft>
              <a:buClr>
                <a:sysClr val="windowText" lastClr="000000"/>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1</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）文件上传时检查不严</a:t>
            </a:r>
            <a:endPar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R="0" lvl="0" algn="just" defTabSz="914400" rtl="0">
              <a:lnSpc>
                <a:spcPct val="100000"/>
              </a:lnSpc>
              <a:spcBef>
                <a:spcPts val="0"/>
              </a:spcBef>
              <a:spcAft>
                <a:spcPts val="0"/>
              </a:spcAft>
              <a:buClr>
                <a:sysClr val="windowText" lastClr="000000"/>
              </a:buClr>
              <a:buSzPct val="70000"/>
              <a:buFont typeface="Wingdings" panose="05000000000000000000" pitchFamily="2" charset="2"/>
              <a:buNone/>
              <a:defRPr/>
            </a:pPr>
            <a:r>
              <a:rPr lang="zh-CN" altLang="en-US" sz="2400" kern="0" dirty="0">
                <a:solidFill>
                  <a:srgbClr val="002060"/>
                </a:solidFill>
                <a:latin typeface="楷体" panose="02010609060101010101" pitchFamily="49" charset="-122"/>
              </a:rPr>
              <a:t>一些应用在文件上传时根本没有进行文件格式检查，导致攻击者可以直接上传恶意文件。一些应用仅仅在客户端进行了检查，而在专业的攻击者眼里几乎所有的客户端检查都等于没有检查，攻击者可以通过</a:t>
            </a:r>
            <a:r>
              <a:rPr lang="en-US" altLang="zh-CN" sz="2400" kern="0" dirty="0">
                <a:solidFill>
                  <a:srgbClr val="002060"/>
                </a:solidFill>
                <a:latin typeface="楷体" panose="02010609060101010101" pitchFamily="49" charset="-122"/>
              </a:rPr>
              <a:t>NC</a:t>
            </a:r>
            <a:r>
              <a:rPr lang="zh-CN" altLang="en-US" sz="2400" kern="0" dirty="0">
                <a:solidFill>
                  <a:srgbClr val="002060"/>
                </a:solidFill>
                <a:latin typeface="楷体" panose="02010609060101010101" pitchFamily="49" charset="-122"/>
              </a:rPr>
              <a:t>，</a:t>
            </a:r>
            <a:r>
              <a:rPr lang="en-US" altLang="zh-CN" sz="2400" kern="0" dirty="0">
                <a:solidFill>
                  <a:srgbClr val="002060"/>
                </a:solidFill>
                <a:latin typeface="楷体" panose="02010609060101010101" pitchFamily="49" charset="-122"/>
              </a:rPr>
              <a:t>Fiddler</a:t>
            </a:r>
            <a:r>
              <a:rPr lang="zh-CN" altLang="en-US" sz="2400" kern="0" dirty="0">
                <a:solidFill>
                  <a:srgbClr val="002060"/>
                </a:solidFill>
                <a:latin typeface="楷体" panose="02010609060101010101" pitchFamily="49" charset="-122"/>
              </a:rPr>
              <a:t>等断点上传工具轻松绕过客户端的检查。一些应用虽然在服务器端进行了黑名单检查，但是却可能忽略了大小写。</a:t>
            </a:r>
            <a:endPar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R="0" lvl="0" algn="just" defTabSz="914400" rtl="0">
              <a:lnSpc>
                <a:spcPct val="100000"/>
              </a:lnSpc>
              <a:spcBef>
                <a:spcPts val="0"/>
              </a:spcBef>
              <a:spcAft>
                <a:spcPts val="0"/>
              </a:spcAft>
              <a:buClr>
                <a:sysClr val="windowText" lastClr="000000"/>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2</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）文件上传后修改文件名时处理不当</a:t>
            </a:r>
            <a:endPar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R="0" lvl="0" algn="just" defTabSz="914400" rtl="0">
              <a:lnSpc>
                <a:spcPct val="100000"/>
              </a:lnSpc>
              <a:spcBef>
                <a:spcPts val="0"/>
              </a:spcBef>
              <a:spcAft>
                <a:spcPts val="0"/>
              </a:spcAft>
              <a:buClr>
                <a:sysClr val="windowText" lastClr="000000"/>
              </a:buClr>
              <a:buSzPct val="70000"/>
              <a:buFont typeface="Wingdings" panose="05000000000000000000" pitchFamily="2" charset="2"/>
              <a:buNone/>
              <a:defRPr/>
            </a:pPr>
            <a:r>
              <a:rPr lang="zh-CN" altLang="en-US" sz="2400" kern="0" dirty="0">
                <a:solidFill>
                  <a:srgbClr val="002060"/>
                </a:solidFill>
                <a:latin typeface="楷体" panose="02010609060101010101" pitchFamily="49" charset="-122"/>
              </a:rPr>
              <a:t>一些应用在服务器端进行了完整的黑名单和白名单过滤，在修改已上传文件文件名时却百密一疏，允许用户修改文件后缀。</a:t>
            </a:r>
            <a:endPar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R="0" lvl="0" algn="just" defTabSz="914400" rtl="0">
              <a:lnSpc>
                <a:spcPct val="100000"/>
              </a:lnSpc>
              <a:spcBef>
                <a:spcPts val="0"/>
              </a:spcBef>
              <a:spcAft>
                <a:spcPts val="0"/>
              </a:spcAft>
              <a:buClr>
                <a:sysClr val="windowText" lastClr="000000"/>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3</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）使用第三方插件时引入</a:t>
            </a:r>
            <a:endPar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R="0" lvl="0" algn="just" defTabSz="914400" rtl="0">
              <a:lnSpc>
                <a:spcPct val="100000"/>
              </a:lnSpc>
              <a:spcBef>
                <a:spcPts val="0"/>
              </a:spcBef>
              <a:spcAft>
                <a:spcPts val="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好多应用都引用了带有文件上传功能的第三方插件，这些插件的文件上传功能实现上可能有漏洞，攻击者可通过这些漏洞进行文件上传攻击。</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文件上传漏洞</a:t>
            </a:r>
          </a:p>
        </p:txBody>
      </p:sp>
      <p:sp>
        <p:nvSpPr>
          <p:cNvPr id="4" name="内容占位符 1"/>
          <p:cNvSpPr txBox="1"/>
          <p:nvPr/>
        </p:nvSpPr>
        <p:spPr bwMode="gray">
          <a:xfrm>
            <a:off x="468630" y="996315"/>
            <a:ext cx="11254740" cy="5100320"/>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4</a:t>
            </a:r>
            <a:r>
              <a:rPr kumimoji="0" lang="zh-CN" altLang="en-US"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）文件上传漏洞防御</a:t>
            </a:r>
            <a:endParaRPr kumimoji="0" lang="en-US" altLang="zh-CN"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468500" y="1612595"/>
            <a:ext cx="10977635" cy="1320800"/>
          </a:xfrm>
          <a:prstGeom prst="rect">
            <a:avLst/>
          </a:prstGeom>
          <a:solidFill>
            <a:schemeClr val="accent4">
              <a:lumMod val="20000"/>
              <a:lumOff val="80000"/>
            </a:schemeClr>
          </a:solidFill>
        </p:spPr>
        <p:txBody>
          <a:bodyPr wrap="square" lIns="91403" tIns="45701" rIns="91403" bIns="45701">
            <a:spAutoFit/>
          </a:bodyPr>
          <a:lstStyle/>
          <a:p>
            <a:r>
              <a:rPr lang="zh-CN" altLang="en-US" sz="1600" b="1" dirty="0">
                <a:latin typeface="楷体" panose="02010609060101010101" pitchFamily="49" charset="-122"/>
                <a:ea typeface="楷体" panose="02010609060101010101" pitchFamily="49" charset="-122"/>
                <a:cs typeface="楷体" panose="02010609060101010101" pitchFamily="49" charset="-122"/>
              </a:rPr>
              <a:t>系统开发阶段的防御。</a:t>
            </a:r>
            <a:r>
              <a:rPr lang="zh-CN" altLang="en-US" sz="1600" dirty="0">
                <a:latin typeface="楷体" panose="02010609060101010101" pitchFamily="49" charset="-122"/>
                <a:ea typeface="楷体" panose="02010609060101010101" pitchFamily="49" charset="-122"/>
                <a:cs typeface="楷体" panose="02010609060101010101" pitchFamily="49" charset="-122"/>
              </a:rPr>
              <a:t>系统开发人员应有较强的安全意识，尤其是采用</a:t>
            </a:r>
            <a:r>
              <a:rPr lang="en-US" altLang="zh-CN" sz="1600" dirty="0">
                <a:latin typeface="楷体" panose="02010609060101010101" pitchFamily="49" charset="-122"/>
                <a:ea typeface="楷体" panose="02010609060101010101" pitchFamily="49" charset="-122"/>
                <a:cs typeface="楷体" panose="02010609060101010101" pitchFamily="49" charset="-122"/>
              </a:rPr>
              <a:t>PHP</a:t>
            </a:r>
            <a:r>
              <a:rPr lang="zh-CN" altLang="en-US" sz="1600" dirty="0">
                <a:latin typeface="楷体" panose="02010609060101010101" pitchFamily="49" charset="-122"/>
                <a:ea typeface="楷体" panose="02010609060101010101" pitchFamily="49" charset="-122"/>
                <a:cs typeface="楷体" panose="02010609060101010101" pitchFamily="49" charset="-122"/>
              </a:rPr>
              <a:t>语言开发系统。在系统开发阶段应充分考虑系统的安全性。对文件上传漏洞来说，最好能在客户端和服务器端对</a:t>
            </a:r>
            <a:r>
              <a:rPr lang="zh-CN" altLang="en-US"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用户上传的文件名和文件路径</a:t>
            </a:r>
            <a:r>
              <a:rPr lang="zh-CN" altLang="en-US" sz="1600" dirty="0">
                <a:latin typeface="楷体" panose="02010609060101010101" pitchFamily="49" charset="-122"/>
                <a:ea typeface="楷体" panose="02010609060101010101" pitchFamily="49" charset="-122"/>
                <a:cs typeface="楷体" panose="02010609060101010101" pitchFamily="49" charset="-122"/>
              </a:rPr>
              <a:t>等项目分别进行严格的检查。客户端的检查虽然对技术较好的攻击者来说可以借助工具绕过，但是这也可以阻挡一些基本的试探。服务器端的检查最好使用白名单过滤的方法，这样能防止大小写等方式的绕过，同时还需对</a:t>
            </a:r>
            <a:r>
              <a:rPr lang="en-US" altLang="zh-CN"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%00</a:t>
            </a:r>
            <a:r>
              <a:rPr lang="zh-CN" altLang="en-US" sz="1600" dirty="0">
                <a:latin typeface="楷体" panose="02010609060101010101" pitchFamily="49" charset="-122"/>
                <a:ea typeface="楷体" panose="02010609060101010101" pitchFamily="49" charset="-122"/>
                <a:cs typeface="楷体" panose="02010609060101010101" pitchFamily="49" charset="-122"/>
              </a:rPr>
              <a:t>截断符进行检测，对</a:t>
            </a:r>
            <a:r>
              <a:rPr lang="en-US" altLang="zh-CN" sz="1600" dirty="0">
                <a:latin typeface="楷体" panose="02010609060101010101" pitchFamily="49" charset="-122"/>
                <a:ea typeface="楷体" panose="02010609060101010101" pitchFamily="49" charset="-122"/>
                <a:cs typeface="楷体" panose="02010609060101010101" pitchFamily="49" charset="-122"/>
              </a:rPr>
              <a:t>HTTP</a:t>
            </a:r>
            <a:r>
              <a:rPr lang="zh-CN" altLang="en-US" sz="1600" dirty="0">
                <a:latin typeface="楷体" panose="02010609060101010101" pitchFamily="49" charset="-122"/>
                <a:ea typeface="楷体" panose="02010609060101010101" pitchFamily="49" charset="-122"/>
                <a:cs typeface="楷体" panose="02010609060101010101" pitchFamily="49" charset="-122"/>
              </a:rPr>
              <a:t>包头的</a:t>
            </a:r>
            <a:r>
              <a:rPr lang="en-US" altLang="zh-CN" sz="1600" dirty="0">
                <a:latin typeface="楷体" panose="02010609060101010101" pitchFamily="49" charset="-122"/>
                <a:ea typeface="楷体" panose="02010609060101010101" pitchFamily="49" charset="-122"/>
                <a:cs typeface="楷体" panose="02010609060101010101" pitchFamily="49" charset="-122"/>
              </a:rPr>
              <a:t>content-type</a:t>
            </a:r>
            <a:r>
              <a:rPr lang="zh-CN" altLang="en-US" sz="1600" dirty="0">
                <a:latin typeface="楷体" panose="02010609060101010101" pitchFamily="49" charset="-122"/>
                <a:ea typeface="楷体" panose="02010609060101010101" pitchFamily="49" charset="-122"/>
                <a:cs typeface="楷体" panose="02010609060101010101" pitchFamily="49" charset="-122"/>
              </a:rPr>
              <a:t>也和上传文件的大小也需要进行检查。</a:t>
            </a:r>
          </a:p>
        </p:txBody>
      </p:sp>
      <p:sp>
        <p:nvSpPr>
          <p:cNvPr id="6" name="矩形 5"/>
          <p:cNvSpPr/>
          <p:nvPr/>
        </p:nvSpPr>
        <p:spPr>
          <a:xfrm>
            <a:off x="468500" y="3197786"/>
            <a:ext cx="10977634" cy="1320800"/>
          </a:xfrm>
          <a:prstGeom prst="rect">
            <a:avLst/>
          </a:prstGeom>
          <a:solidFill>
            <a:schemeClr val="accent5">
              <a:lumMod val="20000"/>
              <a:lumOff val="80000"/>
            </a:schemeClr>
          </a:solidFill>
        </p:spPr>
        <p:txBody>
          <a:bodyPr wrap="square" lIns="91403" tIns="45701" rIns="91403" bIns="45701">
            <a:spAutoFit/>
          </a:bodyPr>
          <a:lstStyle/>
          <a:p>
            <a:r>
              <a:rPr lang="zh-CN" altLang="en-US" sz="1600" b="1" dirty="0">
                <a:latin typeface="楷体" panose="02010609060101010101" pitchFamily="49" charset="-122"/>
                <a:ea typeface="楷体" panose="02010609060101010101" pitchFamily="49" charset="-122"/>
                <a:cs typeface="楷体" panose="02010609060101010101" pitchFamily="49" charset="-122"/>
              </a:rPr>
              <a:t>系统运行阶段的防御</a:t>
            </a:r>
            <a:r>
              <a:rPr lang="zh-CN" altLang="zh-CN" sz="1600" b="1"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系统上线后运维人员应有较强的安全意思，积极使用多个安全检测工具对系统进行安全扫描，及时发现潜在漏洞并修复。</a:t>
            </a:r>
            <a:r>
              <a:rPr lang="zh-CN" altLang="en-US"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定时查看系统日志，</a:t>
            </a:r>
            <a:r>
              <a:rPr lang="en-US" altLang="zh-CN"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web</a:t>
            </a:r>
            <a:r>
              <a:rPr lang="zh-CN" altLang="en-US"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服务器日志以发现入侵痕迹</a:t>
            </a:r>
            <a:r>
              <a:rPr lang="zh-CN" altLang="en-US" sz="1600" dirty="0">
                <a:latin typeface="楷体" panose="02010609060101010101" pitchFamily="49" charset="-122"/>
                <a:ea typeface="楷体" panose="02010609060101010101" pitchFamily="49" charset="-122"/>
                <a:cs typeface="楷体" panose="02010609060101010101" pitchFamily="49" charset="-122"/>
              </a:rPr>
              <a:t>。定时关注系统所使用到的第三方插件的更新情况，如有新版本发布</a:t>
            </a:r>
            <a:r>
              <a:rPr lang="zh-CN" altLang="en-US"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建议及时更新</a:t>
            </a:r>
            <a:r>
              <a:rPr lang="zh-CN" altLang="en-US" sz="1600" dirty="0">
                <a:latin typeface="楷体" panose="02010609060101010101" pitchFamily="49" charset="-122"/>
                <a:ea typeface="楷体" panose="02010609060101010101" pitchFamily="49" charset="-122"/>
                <a:cs typeface="楷体" panose="02010609060101010101" pitchFamily="49" charset="-122"/>
              </a:rPr>
              <a:t>，如果第三方插件被爆有安全漏洞更应</a:t>
            </a:r>
            <a:r>
              <a:rPr lang="zh-CN" altLang="en-US"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立即进行修补</a:t>
            </a:r>
            <a:r>
              <a:rPr lang="zh-CN" altLang="en-US" sz="1600" dirty="0">
                <a:latin typeface="楷体" panose="02010609060101010101" pitchFamily="49" charset="-122"/>
                <a:ea typeface="楷体" panose="02010609060101010101" pitchFamily="49" charset="-122"/>
                <a:cs typeface="楷体" panose="02010609060101010101" pitchFamily="49" charset="-122"/>
              </a:rPr>
              <a:t>。对于整个网站都是使用的开源代码或者使用网上的框架搭建的网站来说，尤其要注意漏洞的自查和软件版本及补丁的更新，上传功能非必选可以直接删除。除对系统自生的维护外，</a:t>
            </a:r>
            <a:r>
              <a:rPr lang="zh-CN" altLang="en-US"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服务器应进行合理配置，非必选一般的目录都应去掉执行权限</a:t>
            </a:r>
            <a:r>
              <a:rPr lang="zh-CN" altLang="en-US" sz="1600" dirty="0">
                <a:latin typeface="楷体" panose="02010609060101010101" pitchFamily="49" charset="-122"/>
                <a:ea typeface="楷体" panose="02010609060101010101" pitchFamily="49" charset="-122"/>
                <a:cs typeface="楷体" panose="02010609060101010101" pitchFamily="49" charset="-122"/>
              </a:rPr>
              <a:t>，上传目录可配置为只读。</a:t>
            </a:r>
            <a:endParaRPr lang="zh-CN" altLang="zh-CN" sz="1600" dirty="0">
              <a:latin typeface="楷体" panose="02010609060101010101" pitchFamily="49" charset="-122"/>
              <a:ea typeface="楷体" panose="02010609060101010101" pitchFamily="49" charset="-122"/>
              <a:cs typeface="楷体" panose="02010609060101010101" pitchFamily="49" charset="-122"/>
            </a:endParaRPr>
          </a:p>
        </p:txBody>
      </p:sp>
      <p:sp>
        <p:nvSpPr>
          <p:cNvPr id="8" name="矩形 7"/>
          <p:cNvSpPr/>
          <p:nvPr/>
        </p:nvSpPr>
        <p:spPr>
          <a:xfrm>
            <a:off x="468500" y="4876787"/>
            <a:ext cx="11072711" cy="1077180"/>
          </a:xfrm>
          <a:prstGeom prst="rect">
            <a:avLst/>
          </a:prstGeom>
          <a:solidFill>
            <a:schemeClr val="accent4">
              <a:lumMod val="20000"/>
              <a:lumOff val="80000"/>
            </a:schemeClr>
          </a:solidFill>
        </p:spPr>
        <p:txBody>
          <a:bodyPr wrap="square" lIns="91403" tIns="45701" rIns="91403" bIns="45701">
            <a:spAutoFit/>
          </a:bodyPr>
          <a:lstStyle/>
          <a:p>
            <a:r>
              <a:rPr lang="zh-CN" altLang="en-US" sz="1600" b="1" dirty="0">
                <a:latin typeface="楷体" panose="02010609060101010101" pitchFamily="49" charset="-122"/>
                <a:ea typeface="楷体" panose="02010609060101010101" pitchFamily="49" charset="-122"/>
                <a:cs typeface="楷体" panose="02010609060101010101" pitchFamily="49" charset="-122"/>
              </a:rPr>
              <a:t>安全设备的防御。</a:t>
            </a:r>
            <a:r>
              <a:rPr lang="zh-CN" altLang="en-US" sz="1600" dirty="0">
                <a:latin typeface="楷体" panose="02010609060101010101" pitchFamily="49" charset="-122"/>
                <a:ea typeface="楷体" panose="02010609060101010101" pitchFamily="49" charset="-122"/>
                <a:cs typeface="楷体" panose="02010609060101010101" pitchFamily="49" charset="-122"/>
              </a:rPr>
              <a:t>文件上传攻击的本质就是将恶意文件或者脚本上传到服务器，专业的安全设备防御此类漏洞主要是通过对漏洞的上传利用行为和恶意文件的上传过程进行检测。恶意文件千变万化，隐藏手法也不断推陈出新，对普通的系统管理员来说可以通过</a:t>
            </a:r>
            <a:r>
              <a:rPr lang="zh-CN" altLang="en-US"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部署安全设备</a:t>
            </a:r>
            <a:r>
              <a:rPr lang="zh-CN" altLang="en-US" sz="1600" dirty="0">
                <a:latin typeface="楷体" panose="02010609060101010101" pitchFamily="49" charset="-122"/>
                <a:ea typeface="楷体" panose="02010609060101010101" pitchFamily="49" charset="-122"/>
                <a:cs typeface="楷体" panose="02010609060101010101" pitchFamily="49" charset="-122"/>
              </a:rPr>
              <a:t>来帮助防御。（如华三通信公司发布的</a:t>
            </a:r>
            <a:r>
              <a:rPr lang="en-US" altLang="zh-CN" sz="1600" dirty="0" err="1">
                <a:latin typeface="楷体" panose="02010609060101010101" pitchFamily="49" charset="-122"/>
                <a:ea typeface="楷体" panose="02010609060101010101" pitchFamily="49" charset="-122"/>
                <a:cs typeface="楷体" panose="02010609060101010101" pitchFamily="49" charset="-122"/>
              </a:rPr>
              <a:t>SecPath</a:t>
            </a:r>
            <a:r>
              <a:rPr lang="en-US" altLang="zh-CN" sz="1600" dirty="0">
                <a:latin typeface="楷体" panose="02010609060101010101" pitchFamily="49" charset="-122"/>
                <a:ea typeface="楷体" panose="02010609060101010101" pitchFamily="49" charset="-122"/>
                <a:cs typeface="楷体" panose="02010609060101010101" pitchFamily="49" charset="-122"/>
              </a:rPr>
              <a:t> IPS</a:t>
            </a:r>
            <a:r>
              <a:rPr lang="zh-CN" altLang="en-US" sz="1600" dirty="0">
                <a:latin typeface="楷体" panose="02010609060101010101" pitchFamily="49" charset="-122"/>
                <a:ea typeface="楷体" panose="02010609060101010101" pitchFamily="49" charset="-122"/>
                <a:cs typeface="楷体" panose="02010609060101010101" pitchFamily="49" charset="-122"/>
              </a:rPr>
              <a:t>系列产品经过长期的积累，不但可以基于行为对网络中大量文件上传漏洞的利用进行检测，同时还能基于内容对恶意文件进行识别）</a:t>
            </a: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8"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14</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XSS</a:t>
            </a:r>
          </a:p>
        </p:txBody>
      </p:sp>
      <p:sp>
        <p:nvSpPr>
          <p:cNvPr id="2" name="内容占位符 1"/>
          <p:cNvSpPr txBox="1"/>
          <p:nvPr/>
        </p:nvSpPr>
        <p:spPr bwMode="gray">
          <a:xfrm>
            <a:off x="567690" y="1022350"/>
            <a:ext cx="11254740" cy="506666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1</a:t>
            </a: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XSS</a:t>
            </a: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定义</a:t>
            </a:r>
            <a:endParaRPr kumimoji="0" lang="en-US" altLang="zh-CN"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endParaRP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跨站脚本（</a:t>
            </a:r>
            <a:r>
              <a:rPr kumimoji="0" lang="en-US" altLang="zh-CN"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Cross-Site Scripting</a:t>
            </a: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a:t>
            </a:r>
            <a:r>
              <a:rPr kumimoji="0" lang="en-US" altLang="zh-CN" sz="2400" i="0" u="none" strike="noStrike" kern="0" cap="none" spc="0" normalizeH="0" baseline="0" noProof="0" dirty="0">
                <a:ln>
                  <a:noFill/>
                </a:ln>
                <a:solidFill>
                  <a:srgbClr val="FF0000"/>
                </a:solidFill>
                <a:effectLst/>
                <a:uLnTx/>
                <a:uFill>
                  <a:solidFill>
                    <a:srgbClr val="0033CC"/>
                  </a:solidFill>
                </a:uFill>
                <a:latin typeface="楷体" panose="02010609060101010101" pitchFamily="49" charset="-122"/>
              </a:rPr>
              <a:t>XSS为不和层叠样式表(Cascading Style Sheets,</a:t>
            </a:r>
            <a:r>
              <a:rPr kumimoji="0" lang="zh-CN" altLang="en-US" sz="2400" i="0" u="none" strike="noStrike" kern="0" cap="none" spc="0" normalizeH="0" baseline="0" noProof="0" dirty="0">
                <a:ln>
                  <a:noFill/>
                </a:ln>
                <a:solidFill>
                  <a:srgbClr val="FF0000"/>
                </a:solidFill>
                <a:effectLst/>
                <a:uLnTx/>
                <a:uFill>
                  <a:solidFill>
                    <a:srgbClr val="0033CC"/>
                  </a:solidFill>
                </a:uFill>
                <a:latin typeface="楷体" panose="02010609060101010101" pitchFamily="49" charset="-122"/>
              </a:rPr>
              <a:t>CSS)的缩写混淆，故将跨站脚本攻击缩写为XSS</a:t>
            </a: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）。是一种经常出现在</a:t>
            </a:r>
            <a:r>
              <a:rPr kumimoji="0" lang="en-US" altLang="zh-CN"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Web</a:t>
            </a: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应用程序中的计算机安全漏洞，是由于</a:t>
            </a:r>
            <a:r>
              <a:rPr kumimoji="0" lang="en-US" altLang="zh-CN"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Web</a:t>
            </a: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应用程序对用户的输入过滤不足而产生的。攻击者利用网站漏洞把</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恶意的脚本代码</a:t>
            </a: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（通常包括</a:t>
            </a:r>
            <a:r>
              <a:rPr kumimoji="0" lang="en-US" altLang="zh-CN"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HTML</a:t>
            </a: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代码和客户端</a:t>
            </a:r>
            <a:r>
              <a:rPr kumimoji="0" lang="en-US" altLang="zh-CN"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JavaScript</a:t>
            </a: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脚本）</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注入到网页之中</a:t>
            </a: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，当其他用户浏览这些网页时，就会执行其中的恶意代码，对受害用户可能采取</a:t>
            </a:r>
            <a:r>
              <a:rPr kumimoji="0" lang="en-US" altLang="zh-CN"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Cookie</a:t>
            </a:r>
            <a:r>
              <a:rPr kumimoji="0" lang="zh-CN" altLang="en-US" sz="2400" b="1" i="0" u="none" strike="noStrike" kern="0" cap="none" spc="0" normalizeH="0" baseline="0" noProof="0" dirty="0">
                <a:ln>
                  <a:noFill/>
                </a:ln>
                <a:solidFill>
                  <a:schemeClr val="accent5">
                    <a:lumMod val="50000"/>
                  </a:schemeClr>
                </a:solidFill>
                <a:effectLst/>
                <a:uLnTx/>
                <a:uFill>
                  <a:solidFill>
                    <a:srgbClr val="0033CC"/>
                  </a:solidFill>
                </a:uFill>
                <a:latin typeface="楷体" panose="02010609060101010101" pitchFamily="49" charset="-122"/>
              </a:rPr>
              <a:t>资料窃取、会话劫持、钓鱼欺骗等各种攻击。</a:t>
            </a:r>
            <a:endParaRPr lang="en-US" altLang="zh-CN" sz="2400" b="1" kern="0" dirty="0">
              <a:solidFill>
                <a:schemeClr val="accent5">
                  <a:lumMod val="50000"/>
                </a:schemeClr>
              </a:solidFill>
              <a:latin typeface="楷体" panose="02010609060101010101" pitchFamily="49" charset="-122"/>
            </a:endParaRPr>
          </a:p>
          <a:p>
            <a:pPr eaLnBrk="1" hangingPunct="1"/>
            <a:r>
              <a:rPr lang="zh-CN" altLang="en-US" sz="2400" dirty="0"/>
              <a:t>危害：</a:t>
            </a:r>
          </a:p>
          <a:p>
            <a:pPr eaLnBrk="1" hangingPunct="1">
              <a:buFont typeface="Wingdings" panose="05000000000000000000" pitchFamily="2" charset="2"/>
              <a:buNone/>
            </a:pPr>
            <a:r>
              <a:rPr lang="zh-CN" altLang="en-US" sz="2400" dirty="0"/>
              <a:t>	</a:t>
            </a:r>
            <a:r>
              <a:rPr lang="en-US" altLang="zh-CN" sz="2400" dirty="0"/>
              <a:t>——</a:t>
            </a:r>
            <a:r>
              <a:rPr lang="zh-CN" altLang="en-US" sz="2400" dirty="0"/>
              <a:t>盗取用户</a:t>
            </a:r>
            <a:r>
              <a:rPr lang="en-US" altLang="zh-CN" sz="2400" dirty="0"/>
              <a:t>cookie</a:t>
            </a:r>
          </a:p>
          <a:p>
            <a:pPr eaLnBrk="1" hangingPunct="1">
              <a:buFont typeface="Wingdings" panose="05000000000000000000" pitchFamily="2" charset="2"/>
              <a:buNone/>
            </a:pPr>
            <a:r>
              <a:rPr lang="en-US" altLang="zh-CN" sz="2400" dirty="0"/>
              <a:t>	——</a:t>
            </a:r>
            <a:r>
              <a:rPr lang="en-US" altLang="zh-CN" sz="2400" dirty="0" err="1"/>
              <a:t>Xss</a:t>
            </a:r>
            <a:r>
              <a:rPr lang="zh-CN" altLang="en-US" sz="2400" dirty="0"/>
              <a:t>蠕虫</a:t>
            </a:r>
          </a:p>
          <a:p>
            <a:pPr eaLnBrk="1" hangingPunct="1">
              <a:buFont typeface="Wingdings" panose="05000000000000000000" pitchFamily="2" charset="2"/>
              <a:buNone/>
            </a:pPr>
            <a:r>
              <a:rPr lang="zh-CN" altLang="en-US" sz="2400" dirty="0"/>
              <a:t>	</a:t>
            </a:r>
            <a:r>
              <a:rPr lang="en-US" altLang="zh-CN" sz="2400" dirty="0"/>
              <a:t>——</a:t>
            </a:r>
            <a:r>
              <a:rPr lang="zh-CN" altLang="en-US" sz="2400" dirty="0"/>
              <a:t>挂马，结合</a:t>
            </a:r>
            <a:r>
              <a:rPr lang="en-US" altLang="zh-CN" sz="2400" dirty="0" err="1"/>
              <a:t>xss</a:t>
            </a:r>
            <a:r>
              <a:rPr lang="zh-CN" altLang="en-US" sz="2400" dirty="0"/>
              <a:t>蠕虫，危害巨大。</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15</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XSS</a:t>
            </a:r>
          </a:p>
        </p:txBody>
      </p:sp>
      <p:cxnSp>
        <p:nvCxnSpPr>
          <p:cNvPr id="3" name="直接箭头连接符 2"/>
          <p:cNvCxnSpPr/>
          <p:nvPr/>
        </p:nvCxnSpPr>
        <p:spPr>
          <a:xfrm flipV="1">
            <a:off x="1046656" y="4173068"/>
            <a:ext cx="2117" cy="9048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6" name="组合 5"/>
          <p:cNvGrpSpPr/>
          <p:nvPr/>
        </p:nvGrpSpPr>
        <p:grpSpPr>
          <a:xfrm>
            <a:off x="876286" y="1234233"/>
            <a:ext cx="2082800" cy="2871397"/>
            <a:chOff x="5929322" y="500042"/>
            <a:chExt cx="1562100" cy="2153548"/>
          </a:xfrm>
        </p:grpSpPr>
        <p:sp>
          <p:nvSpPr>
            <p:cNvPr id="8" name="TextBox 32"/>
            <p:cNvSpPr txBox="1"/>
            <p:nvPr/>
          </p:nvSpPr>
          <p:spPr>
            <a:xfrm>
              <a:off x="6000760" y="500042"/>
              <a:ext cx="232410" cy="281940"/>
            </a:xfrm>
            <a:prstGeom prst="rect">
              <a:avLst/>
            </a:prstGeom>
            <a:noFill/>
          </p:spPr>
          <p:txBody>
            <a:bodyPr wrap="none" rtlCol="0">
              <a:spAutoFit/>
            </a:bodyPr>
            <a:lstStyle/>
            <a:p>
              <a:endParaRPr lang="zh-CN" altLang="en-US" sz="1865" b="1" dirty="0"/>
            </a:p>
          </p:txBody>
        </p:sp>
        <p:sp>
          <p:nvSpPr>
            <p:cNvPr id="9" name="TextBox 33"/>
            <p:cNvSpPr txBox="1"/>
            <p:nvPr/>
          </p:nvSpPr>
          <p:spPr>
            <a:xfrm>
              <a:off x="5929322" y="500042"/>
              <a:ext cx="1562100" cy="1562100"/>
            </a:xfrm>
            <a:prstGeom prst="rect">
              <a:avLst/>
            </a:prstGeom>
            <a:noFill/>
          </p:spPr>
          <p:txBody>
            <a:bodyPr wrap="none" rtlCol="0">
              <a:spAutoFit/>
            </a:bodyPr>
            <a:lstStyle/>
            <a:p>
              <a:r>
                <a:rPr lang="zh-CN" altLang="en-US" sz="1865" dirty="0"/>
                <a:t>个人资料信息填写</a:t>
              </a:r>
              <a:endParaRPr lang="en-US" altLang="zh-CN" sz="1865" dirty="0"/>
            </a:p>
            <a:p>
              <a:r>
                <a:rPr lang="zh-CN" altLang="en-US" sz="1865" dirty="0"/>
                <a:t>发表一篇日志</a:t>
              </a:r>
              <a:endParaRPr lang="en-US" altLang="zh-CN" sz="1865" dirty="0"/>
            </a:p>
            <a:p>
              <a:r>
                <a:rPr lang="zh-CN" altLang="en-US" sz="1865" dirty="0"/>
                <a:t>发表一篇留言</a:t>
              </a:r>
              <a:endParaRPr lang="en-US" altLang="zh-CN" sz="1865" dirty="0"/>
            </a:p>
            <a:p>
              <a:r>
                <a:rPr lang="zh-CN" altLang="en-US" sz="1865" dirty="0"/>
                <a:t>发表一篇评论</a:t>
              </a:r>
              <a:endParaRPr lang="en-US" altLang="zh-CN" sz="1865" dirty="0"/>
            </a:p>
            <a:p>
              <a:r>
                <a:rPr lang="zh-CN" altLang="en-US" sz="1865" dirty="0"/>
                <a:t>提出一个问题</a:t>
              </a:r>
              <a:endParaRPr lang="en-US" altLang="zh-CN" sz="1865" dirty="0"/>
            </a:p>
            <a:p>
              <a:r>
                <a:rPr lang="zh-CN" altLang="en-US" sz="1865" dirty="0"/>
                <a:t>回答一个问题</a:t>
              </a:r>
              <a:endParaRPr lang="en-US" altLang="zh-CN" sz="1865" dirty="0"/>
            </a:p>
            <a:p>
              <a:r>
                <a:rPr lang="en-US" altLang="zh-CN" sz="1865" dirty="0"/>
                <a:t>…..</a:t>
              </a:r>
              <a:endParaRPr lang="zh-CN" altLang="en-US" sz="1865" dirty="0"/>
            </a:p>
          </p:txBody>
        </p:sp>
        <p:sp>
          <p:nvSpPr>
            <p:cNvPr id="10" name="TextBox 34"/>
            <p:cNvSpPr txBox="1"/>
            <p:nvPr/>
          </p:nvSpPr>
          <p:spPr>
            <a:xfrm>
              <a:off x="5929322" y="2158290"/>
              <a:ext cx="1027748" cy="495300"/>
            </a:xfrm>
            <a:prstGeom prst="rect">
              <a:avLst/>
            </a:prstGeom>
            <a:noFill/>
          </p:spPr>
          <p:txBody>
            <a:bodyPr wrap="none" rtlCol="0">
              <a:spAutoFit/>
            </a:bodyPr>
            <a:lstStyle/>
            <a:p>
              <a:r>
                <a:rPr lang="zh-CN" altLang="en-US" sz="1865" dirty="0"/>
                <a:t>地址栏参数</a:t>
              </a:r>
              <a:endParaRPr lang="en-US" altLang="zh-CN" sz="1865" dirty="0"/>
            </a:p>
            <a:p>
              <a:r>
                <a:rPr lang="en-US" altLang="zh-CN" sz="1865" dirty="0"/>
                <a:t>Dom</a:t>
              </a:r>
              <a:r>
                <a:rPr lang="zh-CN" altLang="en-US" sz="1865" dirty="0"/>
                <a:t>属性</a:t>
              </a:r>
              <a:endParaRPr lang="en-US" altLang="zh-CN" sz="1865" dirty="0"/>
            </a:p>
          </p:txBody>
        </p:sp>
      </p:grpSp>
      <p:sp>
        <p:nvSpPr>
          <p:cNvPr id="11" name="TextBox 35"/>
          <p:cNvSpPr txBox="1"/>
          <p:nvPr/>
        </p:nvSpPr>
        <p:spPr>
          <a:xfrm>
            <a:off x="619132" y="5723697"/>
            <a:ext cx="895350" cy="37592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1865" dirty="0"/>
              <a:t>攻击者</a:t>
            </a:r>
          </a:p>
        </p:txBody>
      </p:sp>
      <p:sp>
        <p:nvSpPr>
          <p:cNvPr id="12" name="TextBox 36"/>
          <p:cNvSpPr txBox="1"/>
          <p:nvPr/>
        </p:nvSpPr>
        <p:spPr>
          <a:xfrm>
            <a:off x="1775520" y="4399795"/>
            <a:ext cx="1607820" cy="37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sz="1865" dirty="0"/>
              <a:t>注入恶意代码</a:t>
            </a:r>
          </a:p>
        </p:txBody>
      </p:sp>
      <p:grpSp>
        <p:nvGrpSpPr>
          <p:cNvPr id="13" name="组合 12"/>
          <p:cNvGrpSpPr/>
          <p:nvPr/>
        </p:nvGrpSpPr>
        <p:grpSpPr>
          <a:xfrm>
            <a:off x="3333731" y="1232963"/>
            <a:ext cx="5143536" cy="2762269"/>
            <a:chOff x="714348" y="928670"/>
            <a:chExt cx="3857652" cy="2071702"/>
          </a:xfrm>
        </p:grpSpPr>
        <p:sp>
          <p:nvSpPr>
            <p:cNvPr id="14" name="等腰三角形 13"/>
            <p:cNvSpPr/>
            <p:nvPr/>
          </p:nvSpPr>
          <p:spPr>
            <a:xfrm rot="19752380">
              <a:off x="1029631" y="1261494"/>
              <a:ext cx="642942" cy="571504"/>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865"/>
            </a:p>
          </p:txBody>
        </p:sp>
        <p:sp>
          <p:nvSpPr>
            <p:cNvPr id="15" name="矩形 14"/>
            <p:cNvSpPr/>
            <p:nvPr/>
          </p:nvSpPr>
          <p:spPr>
            <a:xfrm>
              <a:off x="1857356" y="1142984"/>
              <a:ext cx="1714512" cy="92869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865" dirty="0"/>
                <a:t>输入过滤</a:t>
              </a:r>
              <a:endParaRPr lang="en-US" altLang="zh-CN" sz="1865" dirty="0"/>
            </a:p>
            <a:p>
              <a:pPr algn="ctr"/>
              <a:r>
                <a:rPr lang="zh-CN" altLang="en-US" sz="1865" dirty="0"/>
                <a:t>输出过滤</a:t>
              </a:r>
              <a:endParaRPr lang="en-US" altLang="zh-CN" sz="1865" dirty="0"/>
            </a:p>
          </p:txBody>
        </p:sp>
        <p:sp>
          <p:nvSpPr>
            <p:cNvPr id="16" name="等腰三角形 15"/>
            <p:cNvSpPr/>
            <p:nvPr/>
          </p:nvSpPr>
          <p:spPr>
            <a:xfrm rot="19752380">
              <a:off x="3458523" y="1267274"/>
              <a:ext cx="642942" cy="571504"/>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865"/>
            </a:p>
          </p:txBody>
        </p:sp>
        <p:sp>
          <p:nvSpPr>
            <p:cNvPr id="17" name="TextBox 45"/>
            <p:cNvSpPr txBox="1"/>
            <p:nvPr/>
          </p:nvSpPr>
          <p:spPr>
            <a:xfrm>
              <a:off x="1000100" y="2428868"/>
              <a:ext cx="493395" cy="281940"/>
            </a:xfrm>
            <a:prstGeom prst="rect">
              <a:avLst/>
            </a:prstGeom>
            <a:noFill/>
          </p:spPr>
          <p:txBody>
            <a:bodyPr wrap="none" rtlCol="0">
              <a:spAutoFit/>
            </a:bodyPr>
            <a:lstStyle/>
            <a:p>
              <a:r>
                <a:rPr lang="zh-CN" altLang="en-US" sz="1865" dirty="0"/>
                <a:t>输入</a:t>
              </a:r>
            </a:p>
          </p:txBody>
        </p:sp>
        <p:sp>
          <p:nvSpPr>
            <p:cNvPr id="18" name="TextBox 46"/>
            <p:cNvSpPr txBox="1"/>
            <p:nvPr/>
          </p:nvSpPr>
          <p:spPr>
            <a:xfrm>
              <a:off x="3714744" y="2500306"/>
              <a:ext cx="493395" cy="281940"/>
            </a:xfrm>
            <a:prstGeom prst="rect">
              <a:avLst/>
            </a:prstGeom>
            <a:noFill/>
          </p:spPr>
          <p:txBody>
            <a:bodyPr wrap="none" rtlCol="0">
              <a:spAutoFit/>
            </a:bodyPr>
            <a:lstStyle/>
            <a:p>
              <a:r>
                <a:rPr lang="zh-CN" altLang="en-US" sz="1865" dirty="0"/>
                <a:t>输出</a:t>
              </a:r>
            </a:p>
          </p:txBody>
        </p:sp>
        <p:sp>
          <p:nvSpPr>
            <p:cNvPr id="19" name="矩形 18"/>
            <p:cNvSpPr/>
            <p:nvPr/>
          </p:nvSpPr>
          <p:spPr>
            <a:xfrm>
              <a:off x="714348" y="928670"/>
              <a:ext cx="3857652" cy="2071702"/>
            </a:xfrm>
            <a:prstGeom prst="rect">
              <a:avLst/>
            </a:prstGeom>
            <a:solidFill>
              <a:schemeClr val="bg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p>
          </p:txBody>
        </p:sp>
      </p:grpSp>
      <p:sp>
        <p:nvSpPr>
          <p:cNvPr id="20" name="TextBox 39"/>
          <p:cNvSpPr txBox="1"/>
          <p:nvPr/>
        </p:nvSpPr>
        <p:spPr>
          <a:xfrm>
            <a:off x="8720711" y="1899717"/>
            <a:ext cx="467360" cy="218440"/>
          </a:xfrm>
          <a:prstGeom prst="rect">
            <a:avLst/>
          </a:prstGeom>
          <a:noFill/>
        </p:spPr>
        <p:txBody>
          <a:bodyPr vert="eaVert" wrap="none" rtlCol="0">
            <a:spAutoFit/>
          </a:bodyPr>
          <a:lstStyle/>
          <a:p>
            <a:endParaRPr lang="zh-CN" altLang="en-US" sz="1865" b="1" spc="300" dirty="0">
              <a:solidFill>
                <a:schemeClr val="bg1"/>
              </a:solidFill>
            </a:endParaRPr>
          </a:p>
        </p:txBody>
      </p:sp>
      <p:sp>
        <p:nvSpPr>
          <p:cNvPr id="21" name="乘号 20"/>
          <p:cNvSpPr/>
          <p:nvPr/>
        </p:nvSpPr>
        <p:spPr>
          <a:xfrm>
            <a:off x="4952992" y="3042725"/>
            <a:ext cx="666755" cy="666755"/>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65"/>
          </a:p>
        </p:txBody>
      </p:sp>
      <p:sp>
        <p:nvSpPr>
          <p:cNvPr id="22" name="TextBox 41"/>
          <p:cNvSpPr txBox="1"/>
          <p:nvPr/>
        </p:nvSpPr>
        <p:spPr>
          <a:xfrm>
            <a:off x="5524496" y="3173835"/>
            <a:ext cx="1132840" cy="375920"/>
          </a:xfrm>
          <a:prstGeom prst="rect">
            <a:avLst/>
          </a:prstGeom>
          <a:noFill/>
        </p:spPr>
        <p:txBody>
          <a:bodyPr wrap="none" rtlCol="0">
            <a:spAutoFit/>
          </a:bodyPr>
          <a:lstStyle/>
          <a:p>
            <a:r>
              <a:rPr lang="zh-CN" altLang="en-US" sz="1865" dirty="0"/>
              <a:t>代码缺陷</a:t>
            </a:r>
          </a:p>
        </p:txBody>
      </p:sp>
      <p:sp>
        <p:nvSpPr>
          <p:cNvPr id="23" name="TextBox 48"/>
          <p:cNvSpPr txBox="1"/>
          <p:nvPr/>
        </p:nvSpPr>
        <p:spPr>
          <a:xfrm>
            <a:off x="9502053" y="1259127"/>
            <a:ext cx="1607820" cy="2936240"/>
          </a:xfrm>
          <a:prstGeom prst="rect">
            <a:avLst/>
          </a:prstGeom>
          <a:noFill/>
        </p:spPr>
        <p:txBody>
          <a:bodyPr wrap="none" rtlCol="0">
            <a:spAutoFit/>
          </a:bodyPr>
          <a:lstStyle/>
          <a:p>
            <a:r>
              <a:rPr lang="zh-CN" altLang="en-US" sz="1865" dirty="0"/>
              <a:t>查看他人资料</a:t>
            </a:r>
            <a:endParaRPr lang="en-US" altLang="zh-CN" sz="1865" dirty="0"/>
          </a:p>
          <a:p>
            <a:r>
              <a:rPr lang="zh-CN" altLang="en-US" sz="1865" dirty="0"/>
              <a:t>查看一篇日志</a:t>
            </a:r>
            <a:endParaRPr lang="en-US" altLang="zh-CN" sz="1865" dirty="0"/>
          </a:p>
          <a:p>
            <a:r>
              <a:rPr lang="zh-CN" altLang="en-US" sz="1865" dirty="0"/>
              <a:t>查看一条留言</a:t>
            </a:r>
            <a:endParaRPr lang="en-US" altLang="zh-CN" sz="1865" dirty="0"/>
          </a:p>
          <a:p>
            <a:r>
              <a:rPr lang="zh-CN" altLang="en-US" sz="1865" dirty="0"/>
              <a:t>查看一个评论</a:t>
            </a:r>
            <a:endParaRPr lang="en-US" altLang="zh-CN" sz="1865" dirty="0"/>
          </a:p>
          <a:p>
            <a:r>
              <a:rPr lang="zh-CN" altLang="en-US" sz="1865" dirty="0"/>
              <a:t>查看一个问题</a:t>
            </a:r>
            <a:endParaRPr lang="en-US" altLang="zh-CN" sz="1865" dirty="0"/>
          </a:p>
          <a:p>
            <a:r>
              <a:rPr lang="zh-CN" altLang="en-US" sz="1865" dirty="0"/>
              <a:t>查看一个答案</a:t>
            </a:r>
            <a:endParaRPr lang="en-US" altLang="zh-CN" sz="1865" dirty="0"/>
          </a:p>
          <a:p>
            <a:endParaRPr lang="en-US" altLang="zh-CN" sz="1865" dirty="0"/>
          </a:p>
          <a:p>
            <a:r>
              <a:rPr lang="zh-CN" altLang="en-US" sz="1865" dirty="0"/>
              <a:t>点开一个链接</a:t>
            </a:r>
            <a:endParaRPr lang="en-US" altLang="zh-CN" sz="1865" dirty="0"/>
          </a:p>
          <a:p>
            <a:r>
              <a:rPr lang="zh-CN" altLang="en-US" sz="1865" dirty="0"/>
              <a:t>点开一个邮件</a:t>
            </a:r>
            <a:endParaRPr lang="en-US" altLang="zh-CN" sz="1865" dirty="0"/>
          </a:p>
          <a:p>
            <a:r>
              <a:rPr lang="en-US" altLang="zh-CN" sz="1865" dirty="0"/>
              <a:t>……</a:t>
            </a:r>
            <a:endParaRPr lang="zh-CN" altLang="en-US" sz="1865" dirty="0"/>
          </a:p>
        </p:txBody>
      </p:sp>
      <p:cxnSp>
        <p:nvCxnSpPr>
          <p:cNvPr id="24" name="直接箭头连接符 23"/>
          <p:cNvCxnSpPr/>
          <p:nvPr/>
        </p:nvCxnSpPr>
        <p:spPr>
          <a:xfrm flipH="1">
            <a:off x="10382280" y="4309864"/>
            <a:ext cx="2117" cy="8661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TextBox 50"/>
          <p:cNvSpPr txBox="1"/>
          <p:nvPr/>
        </p:nvSpPr>
        <p:spPr>
          <a:xfrm>
            <a:off x="8001013" y="4399795"/>
            <a:ext cx="1607820" cy="37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sz="1865" dirty="0"/>
              <a:t>恶意代码执行</a:t>
            </a:r>
          </a:p>
        </p:txBody>
      </p:sp>
      <p:sp>
        <p:nvSpPr>
          <p:cNvPr id="26" name="TextBox 51"/>
          <p:cNvSpPr txBox="1"/>
          <p:nvPr/>
        </p:nvSpPr>
        <p:spPr>
          <a:xfrm>
            <a:off x="9879484" y="5750024"/>
            <a:ext cx="895350" cy="37592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1865" dirty="0"/>
              <a:t>受害者</a:t>
            </a:r>
          </a:p>
        </p:txBody>
      </p:sp>
      <p:sp>
        <p:nvSpPr>
          <p:cNvPr id="27" name="TextBox 52"/>
          <p:cNvSpPr txBox="1"/>
          <p:nvPr/>
        </p:nvSpPr>
        <p:spPr>
          <a:xfrm>
            <a:off x="5238744" y="4280984"/>
            <a:ext cx="1325245" cy="375920"/>
          </a:xfrm>
          <a:prstGeom prst="rect">
            <a:avLst/>
          </a:prstGeom>
          <a:noFill/>
        </p:spPr>
        <p:txBody>
          <a:bodyPr wrap="none" rtlCol="0">
            <a:spAutoFit/>
          </a:bodyPr>
          <a:lstStyle/>
          <a:p>
            <a:r>
              <a:rPr lang="en-US" altLang="zh-CN" sz="1865" b="1" spc="300" dirty="0">
                <a:solidFill>
                  <a:schemeClr val="accent1">
                    <a:lumMod val="50000"/>
                  </a:schemeClr>
                </a:solidFill>
              </a:rPr>
              <a:t>XSS</a:t>
            </a:r>
            <a:r>
              <a:rPr lang="zh-CN" altLang="en-US" sz="1865" b="1" spc="300" dirty="0">
                <a:solidFill>
                  <a:schemeClr val="accent1">
                    <a:lumMod val="50000"/>
                  </a:schemeClr>
                </a:solidFill>
              </a:rPr>
              <a:t>模型</a:t>
            </a:r>
          </a:p>
        </p:txBody>
      </p:sp>
      <p:cxnSp>
        <p:nvCxnSpPr>
          <p:cNvPr id="28" name="直接箭头连接符 27"/>
          <p:cNvCxnSpPr/>
          <p:nvPr/>
        </p:nvCxnSpPr>
        <p:spPr>
          <a:xfrm rot="10800000">
            <a:off x="3809984" y="4685547"/>
            <a:ext cx="3905277"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rot="10800000">
            <a:off x="2122072" y="5942045"/>
            <a:ext cx="7334301" cy="21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 name="TextBox 55"/>
          <p:cNvSpPr txBox="1"/>
          <p:nvPr/>
        </p:nvSpPr>
        <p:spPr>
          <a:xfrm>
            <a:off x="2857477" y="5066549"/>
            <a:ext cx="6572296" cy="660400"/>
          </a:xfrm>
          <a:prstGeom prst="rect">
            <a:avLst/>
          </a:prstGeom>
          <a:noFill/>
        </p:spPr>
        <p:txBody>
          <a:bodyPr wrap="square" rtlCol="0">
            <a:spAutoFit/>
          </a:bodyPr>
          <a:lstStyle/>
          <a:p>
            <a:pPr algn="ctr"/>
            <a:r>
              <a:rPr lang="zh-CN" altLang="en-US" sz="1865" dirty="0"/>
              <a:t>当受害者变为攻击者时，下一轮受害者将更容易被攻击，威力更加明显！</a:t>
            </a:r>
          </a:p>
        </p:txBody>
      </p:sp>
      <p:sp>
        <p:nvSpPr>
          <p:cNvPr id="32" name="文本框 31"/>
          <p:cNvSpPr txBox="1"/>
          <p:nvPr/>
        </p:nvSpPr>
        <p:spPr>
          <a:xfrm>
            <a:off x="469783" y="913837"/>
            <a:ext cx="6094206" cy="368300"/>
          </a:xfrm>
          <a:prstGeom prst="rect">
            <a:avLst/>
          </a:prstGeom>
          <a:noFill/>
        </p:spPr>
        <p:txBody>
          <a:bodyPr wrap="square">
            <a:spAutoFit/>
          </a:bodyPr>
          <a:lstStyle/>
          <a:p>
            <a:r>
              <a:rPr lang="zh-CN" altLang="en-US" b="1" dirty="0"/>
              <a:t>（</a:t>
            </a:r>
            <a:r>
              <a:rPr lang="en-US" altLang="zh-CN" b="1" dirty="0"/>
              <a:t>2</a:t>
            </a:r>
            <a:r>
              <a:rPr lang="zh-CN" altLang="en-US" b="1" dirty="0"/>
              <a:t>）什么是</a:t>
            </a:r>
            <a:r>
              <a:rPr lang="en-US" altLang="zh-CN" b="1" dirty="0"/>
              <a:t>XSS</a:t>
            </a:r>
            <a:r>
              <a:rPr lang="zh-CN" altLang="en-US" b="1" dirty="0"/>
              <a:t>攻击？</a:t>
            </a:r>
          </a:p>
        </p:txBody>
      </p:sp>
    </p:spTree>
  </p:cSld>
  <p:clrMapOvr>
    <a:masterClrMapping/>
  </p:clrMapOvr>
  <p:transition spd="slow" advClick="0" advTm="2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XSS</a:t>
            </a:r>
          </a:p>
        </p:txBody>
      </p:sp>
      <p:sp>
        <p:nvSpPr>
          <p:cNvPr id="2" name="TextBox 6"/>
          <p:cNvSpPr txBox="1"/>
          <p:nvPr/>
        </p:nvSpPr>
        <p:spPr>
          <a:xfrm>
            <a:off x="3178512" y="2380509"/>
            <a:ext cx="1402080" cy="45720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2400" dirty="0"/>
              <a:t>用户信息</a:t>
            </a:r>
          </a:p>
        </p:txBody>
      </p:sp>
      <p:sp>
        <p:nvSpPr>
          <p:cNvPr id="3" name="TextBox 8"/>
          <p:cNvSpPr txBox="1"/>
          <p:nvPr/>
        </p:nvSpPr>
        <p:spPr>
          <a:xfrm>
            <a:off x="3274523" y="4271400"/>
            <a:ext cx="1402080" cy="45720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sz="2400" dirty="0"/>
              <a:t>管理信息</a:t>
            </a:r>
          </a:p>
        </p:txBody>
      </p:sp>
      <p:sp>
        <p:nvSpPr>
          <p:cNvPr id="4" name="TextBox 10"/>
          <p:cNvSpPr txBox="1"/>
          <p:nvPr/>
        </p:nvSpPr>
        <p:spPr>
          <a:xfrm>
            <a:off x="5092292" y="5248440"/>
            <a:ext cx="1706880" cy="457200"/>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zh-CN" altLang="en-US" sz="2400" dirty="0"/>
              <a:t>客户端信息</a:t>
            </a:r>
          </a:p>
        </p:txBody>
      </p:sp>
      <p:cxnSp>
        <p:nvCxnSpPr>
          <p:cNvPr id="6" name="直接箭头连接符 5"/>
          <p:cNvCxnSpPr/>
          <p:nvPr/>
        </p:nvCxnSpPr>
        <p:spPr>
          <a:xfrm flipV="1">
            <a:off x="5984844" y="2087733"/>
            <a:ext cx="0" cy="2762536"/>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8" name="TextBox 15"/>
          <p:cNvSpPr txBox="1"/>
          <p:nvPr/>
        </p:nvSpPr>
        <p:spPr>
          <a:xfrm>
            <a:off x="4476739" y="1324392"/>
            <a:ext cx="2926080" cy="45720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zh-CN" altLang="en-US" sz="2400" dirty="0"/>
              <a:t>突破浏览器的域限制</a:t>
            </a:r>
          </a:p>
        </p:txBody>
      </p:sp>
      <p:sp>
        <p:nvSpPr>
          <p:cNvPr id="9" name="TextBox 19"/>
          <p:cNvSpPr txBox="1"/>
          <p:nvPr/>
        </p:nvSpPr>
        <p:spPr>
          <a:xfrm>
            <a:off x="7185245" y="2398819"/>
            <a:ext cx="1910080" cy="457200"/>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altLang="zh-CN" sz="2400" dirty="0" err="1"/>
              <a:t>Xss</a:t>
            </a:r>
            <a:r>
              <a:rPr lang="zh-CN" altLang="en-US" sz="2400" dirty="0"/>
              <a:t>蠕虫攻击</a:t>
            </a:r>
          </a:p>
        </p:txBody>
      </p:sp>
      <p:sp>
        <p:nvSpPr>
          <p:cNvPr id="10" name="TextBox 20"/>
          <p:cNvSpPr txBox="1"/>
          <p:nvPr/>
        </p:nvSpPr>
        <p:spPr>
          <a:xfrm>
            <a:off x="7321136" y="4300723"/>
            <a:ext cx="1605915" cy="45720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altLang="zh-CN" sz="2400" dirty="0" err="1"/>
              <a:t>DDoS</a:t>
            </a:r>
            <a:r>
              <a:rPr lang="zh-CN" altLang="en-US" sz="2400" dirty="0"/>
              <a:t>攻击</a:t>
            </a:r>
          </a:p>
        </p:txBody>
      </p:sp>
      <p:sp>
        <p:nvSpPr>
          <p:cNvPr id="11" name="圆角矩形标注 21"/>
          <p:cNvSpPr/>
          <p:nvPr/>
        </p:nvSpPr>
        <p:spPr>
          <a:xfrm>
            <a:off x="9546520" y="4300723"/>
            <a:ext cx="1734056" cy="666755"/>
          </a:xfrm>
          <a:prstGeom prst="wedgeRoundRectCallout">
            <a:avLst>
              <a:gd name="adj1" fmla="val -77026"/>
              <a:gd name="adj2" fmla="val -24864"/>
              <a:gd name="adj3" fmla="val 16667"/>
            </a:avLst>
          </a:prstGeom>
          <a:ln w="9525">
            <a:solidFill>
              <a:schemeClr val="accent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600" dirty="0"/>
              <a:t>针对浏览器缺陷实施攻击</a:t>
            </a:r>
            <a:endParaRPr lang="zh-CN" altLang="en-US" sz="2135" dirty="0"/>
          </a:p>
        </p:txBody>
      </p:sp>
      <p:sp>
        <p:nvSpPr>
          <p:cNvPr id="12" name="圆角矩形标注 23"/>
          <p:cNvSpPr/>
          <p:nvPr/>
        </p:nvSpPr>
        <p:spPr>
          <a:xfrm>
            <a:off x="942171" y="5161284"/>
            <a:ext cx="2934749" cy="666755"/>
          </a:xfrm>
          <a:prstGeom prst="wedgeRoundRectCallout">
            <a:avLst>
              <a:gd name="adj1" fmla="val 34999"/>
              <a:gd name="adj2" fmla="val -91912"/>
              <a:gd name="adj3" fmla="val 16667"/>
            </a:avLst>
          </a:prstGeom>
          <a:ln w="9525">
            <a:solidFill>
              <a:schemeClr val="accent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zh-CN" altLang="en-US" sz="1600" dirty="0"/>
              <a:t>后台地址，管理员帐号信息甚至直接通过</a:t>
            </a:r>
            <a:r>
              <a:rPr lang="en-US" altLang="zh-CN" sz="1600" dirty="0"/>
              <a:t>Ajax</a:t>
            </a:r>
            <a:r>
              <a:rPr lang="zh-CN" altLang="en-US" sz="1600" dirty="0"/>
              <a:t>上传</a:t>
            </a:r>
            <a:r>
              <a:rPr lang="en-US" altLang="zh-CN" sz="1600" dirty="0"/>
              <a:t>Shell</a:t>
            </a:r>
            <a:endParaRPr lang="zh-CN" altLang="en-US" sz="1600" dirty="0"/>
          </a:p>
        </p:txBody>
      </p:sp>
      <p:sp>
        <p:nvSpPr>
          <p:cNvPr id="13" name="圆角矩形标注 24"/>
          <p:cNvSpPr/>
          <p:nvPr/>
        </p:nvSpPr>
        <p:spPr>
          <a:xfrm>
            <a:off x="822303" y="2435964"/>
            <a:ext cx="1864499" cy="666755"/>
          </a:xfrm>
          <a:prstGeom prst="wedgeRoundRectCallout">
            <a:avLst>
              <a:gd name="adj1" fmla="val 71269"/>
              <a:gd name="adj2" fmla="val -20802"/>
              <a:gd name="adj3" fmla="val 16667"/>
            </a:avLst>
          </a:prstGeom>
          <a:ln w="9525">
            <a:solidFill>
              <a:schemeClr val="accent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zh-CN" altLang="en-US" sz="1600" dirty="0"/>
              <a:t>私密信息：日志，相片，邮件</a:t>
            </a:r>
          </a:p>
        </p:txBody>
      </p:sp>
      <p:sp>
        <p:nvSpPr>
          <p:cNvPr id="14" name="圆角矩形标注 25"/>
          <p:cNvSpPr/>
          <p:nvPr/>
        </p:nvSpPr>
        <p:spPr>
          <a:xfrm>
            <a:off x="2147475" y="1436080"/>
            <a:ext cx="1865712" cy="666755"/>
          </a:xfrm>
          <a:prstGeom prst="wedgeRoundRectCallout">
            <a:avLst>
              <a:gd name="adj1" fmla="val 69080"/>
              <a:gd name="adj2" fmla="val -39087"/>
              <a:gd name="adj3" fmla="val 16667"/>
            </a:avLst>
          </a:prstGeom>
          <a:ln w="9525">
            <a:solidFill>
              <a:schemeClr val="accent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zh-CN" sz="1600" dirty="0"/>
              <a:t>360, </a:t>
            </a:r>
            <a:r>
              <a:rPr lang="zh-CN" altLang="en-US" sz="1600" dirty="0"/>
              <a:t>傲游等浏览器的命令执行</a:t>
            </a:r>
          </a:p>
        </p:txBody>
      </p:sp>
      <p:cxnSp>
        <p:nvCxnSpPr>
          <p:cNvPr id="15" name="直接箭头连接符 14"/>
          <p:cNvCxnSpPr/>
          <p:nvPr/>
        </p:nvCxnSpPr>
        <p:spPr>
          <a:xfrm flipV="1">
            <a:off x="4862871" y="2638517"/>
            <a:ext cx="2097225" cy="1750085"/>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16" name="直接箭头连接符 15"/>
          <p:cNvCxnSpPr/>
          <p:nvPr/>
        </p:nvCxnSpPr>
        <p:spPr>
          <a:xfrm>
            <a:off x="4841224" y="2743744"/>
            <a:ext cx="2310893" cy="1589139"/>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17" name="椭圆 16"/>
          <p:cNvSpPr/>
          <p:nvPr/>
        </p:nvSpPr>
        <p:spPr>
          <a:xfrm>
            <a:off x="5222839" y="2725635"/>
            <a:ext cx="1524011" cy="1524011"/>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665" dirty="0"/>
              <a:t>XSS</a:t>
            </a:r>
            <a:endParaRPr lang="zh-CN" altLang="en-US" sz="2665" dirty="0"/>
          </a:p>
        </p:txBody>
      </p:sp>
      <p:sp>
        <p:nvSpPr>
          <p:cNvPr id="19" name="文本框 18"/>
          <p:cNvSpPr txBox="1"/>
          <p:nvPr/>
        </p:nvSpPr>
        <p:spPr>
          <a:xfrm>
            <a:off x="389664" y="979926"/>
            <a:ext cx="6094206" cy="368300"/>
          </a:xfrm>
          <a:prstGeom prst="rect">
            <a:avLst/>
          </a:prstGeom>
          <a:noFill/>
        </p:spPr>
        <p:txBody>
          <a:bodyPr wrap="square">
            <a:spAutoFit/>
          </a:bodyPr>
          <a:lstStyle/>
          <a:p>
            <a:r>
              <a:rPr lang="zh-CN" altLang="en-US" b="1" dirty="0"/>
              <a:t>（</a:t>
            </a:r>
            <a:r>
              <a:rPr lang="en-US" altLang="zh-CN" b="1" dirty="0"/>
              <a:t>3</a:t>
            </a:r>
            <a:r>
              <a:rPr lang="zh-CN" altLang="en-US" b="1" dirty="0"/>
              <a:t>）</a:t>
            </a:r>
            <a:r>
              <a:rPr lang="en-US" altLang="zh-CN" b="1" dirty="0"/>
              <a:t>XSS</a:t>
            </a:r>
            <a:r>
              <a:rPr lang="zh-CN" altLang="en-US" b="1" dirty="0"/>
              <a:t>攻击可以用来做什么？</a:t>
            </a:r>
          </a:p>
        </p:txBody>
      </p:sp>
    </p:spTree>
  </p:cSld>
  <p:clrMapOvr>
    <a:masterClrMapping/>
  </p:clrMapOvr>
  <p:transition spd="slow" advClick="0" advTm="2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17</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XSS</a:t>
            </a:r>
          </a:p>
        </p:txBody>
      </p:sp>
      <p:sp>
        <p:nvSpPr>
          <p:cNvPr id="2" name="标题 1"/>
          <p:cNvSpPr txBox="1"/>
          <p:nvPr/>
        </p:nvSpPr>
        <p:spPr>
          <a:xfrm>
            <a:off x="601528" y="1100678"/>
            <a:ext cx="8229600" cy="363687"/>
          </a:xfr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4</a:t>
            </a:r>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XSS</a:t>
            </a:r>
            <a:r>
              <a:rPr lang="zh-CN" altLang="zh-CN" sz="2400" b="1" dirty="0">
                <a:solidFill>
                  <a:schemeClr val="accent5">
                    <a:lumMod val="50000"/>
                  </a:schemeClr>
                </a:solidFill>
                <a:latin typeface="黑体" panose="02010609060101010101" pitchFamily="49" charset="-122"/>
                <a:ea typeface="黑体" panose="02010609060101010101" pitchFamily="49" charset="-122"/>
              </a:rPr>
              <a:t>跨站脚本攻击</a:t>
            </a:r>
            <a:endParaRPr lang="zh-CN" altLang="en-US" sz="2400" b="1" dirty="0">
              <a:solidFill>
                <a:schemeClr val="accent5">
                  <a:lumMod val="50000"/>
                </a:schemeClr>
              </a:solidFill>
              <a:latin typeface="黑体" panose="02010609060101010101" pitchFamily="49" charset="-122"/>
              <a:ea typeface="黑体" panose="02010609060101010101" pitchFamily="49" charset="-122"/>
            </a:endParaRPr>
          </a:p>
        </p:txBody>
      </p:sp>
      <p:sp>
        <p:nvSpPr>
          <p:cNvPr id="3" name="文本占位符 2"/>
          <p:cNvSpPr>
            <a:spLocks noGrp="1"/>
          </p:cNvSpPr>
          <p:nvPr>
            <p:ph idx="1"/>
          </p:nvPr>
        </p:nvSpPr>
        <p:spPr>
          <a:xfrm>
            <a:off x="779328" y="1731764"/>
            <a:ext cx="8229600" cy="3394472"/>
          </a:xfrm>
        </p:spPr>
        <p:txBody>
          <a:bodyPr>
            <a:normAutofit/>
          </a:bodyPr>
          <a:lstStyle/>
          <a:p>
            <a:r>
              <a:rPr lang="en-US" altLang="zh-CN" sz="2000" dirty="0"/>
              <a:t>&lt;?</a:t>
            </a:r>
            <a:r>
              <a:rPr lang="en-US" altLang="zh-CN" sz="2000" dirty="0" err="1"/>
              <a:t>php</a:t>
            </a:r>
            <a:endParaRPr lang="zh-CN" altLang="zh-CN" sz="2000" dirty="0"/>
          </a:p>
          <a:p>
            <a:r>
              <a:rPr lang="en-US" altLang="zh-CN" sz="2000" dirty="0"/>
              <a:t>$username = $_GET["name"];</a:t>
            </a:r>
            <a:endParaRPr lang="zh-CN" altLang="zh-CN" sz="2000" dirty="0"/>
          </a:p>
          <a:p>
            <a:r>
              <a:rPr lang="en-US" altLang="zh-CN" sz="2000" dirty="0"/>
              <a:t>echo "&lt;p&gt;</a:t>
            </a:r>
            <a:r>
              <a:rPr lang="zh-CN" altLang="zh-CN" sz="2000" dirty="0"/>
              <a:t>欢迎您</a:t>
            </a:r>
            <a:r>
              <a:rPr lang="en-US" altLang="zh-CN" sz="2000" dirty="0"/>
              <a:t>, ".$username."!&lt;/p&gt;";</a:t>
            </a:r>
            <a:endParaRPr lang="zh-CN" altLang="zh-CN" sz="2000" dirty="0"/>
          </a:p>
          <a:p>
            <a:r>
              <a:rPr lang="en-US" altLang="zh-CN" sz="2000" dirty="0"/>
              <a:t>?&gt;</a:t>
            </a:r>
            <a:endParaRPr lang="zh-CN" altLang="zh-CN" sz="2000" dirty="0"/>
          </a:p>
          <a:p>
            <a:endParaRPr lang="zh-CN" altLang="en-US" sz="2000" dirty="0"/>
          </a:p>
        </p:txBody>
      </p:sp>
      <p:pic>
        <p:nvPicPr>
          <p:cNvPr id="4" name="图片 3" descr="http://www.rising.com.cn/d/file/newsletter/news/20120425/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170" y="3250565"/>
            <a:ext cx="7166610" cy="225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18</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XSS</a:t>
            </a:r>
          </a:p>
        </p:txBody>
      </p:sp>
      <p:sp>
        <p:nvSpPr>
          <p:cNvPr id="3" name="文本占位符 2"/>
          <p:cNvSpPr>
            <a:spLocks noGrp="1"/>
          </p:cNvSpPr>
          <p:nvPr>
            <p:ph idx="1"/>
          </p:nvPr>
        </p:nvSpPr>
        <p:spPr>
          <a:xfrm>
            <a:off x="779145" y="1464310"/>
            <a:ext cx="10983595" cy="3394710"/>
          </a:xfrm>
        </p:spPr>
        <p:txBody>
          <a:bodyPr>
            <a:normAutofit/>
          </a:bodyPr>
          <a:lstStyle/>
          <a:p>
            <a:r>
              <a:rPr lang="zh-CN" altLang="zh-CN" sz="2000" dirty="0">
                <a:latin typeface="楷体" panose="02010609060101010101" pitchFamily="49" charset="-122"/>
                <a:ea typeface="楷体" panose="02010609060101010101" pitchFamily="49" charset="-122"/>
                <a:cs typeface="楷体" panose="02010609060101010101" pitchFamily="49" charset="-122"/>
              </a:rPr>
              <a:t>我们继续提交</a:t>
            </a:r>
            <a:r>
              <a:rPr lang="en-US" altLang="zh-CN" sz="2000" dirty="0">
                <a:latin typeface="楷体" panose="02010609060101010101" pitchFamily="49" charset="-122"/>
                <a:ea typeface="楷体" panose="02010609060101010101" pitchFamily="49" charset="-122"/>
                <a:cs typeface="楷体" panose="02010609060101010101" pitchFamily="49" charset="-122"/>
              </a:rPr>
              <a:t>name</a:t>
            </a:r>
            <a:r>
              <a:rPr lang="zh-CN" altLang="zh-CN" sz="2000" dirty="0">
                <a:latin typeface="楷体" panose="02010609060101010101" pitchFamily="49" charset="-122"/>
                <a:ea typeface="楷体" panose="02010609060101010101" pitchFamily="49" charset="-122"/>
                <a:cs typeface="楷体" panose="02010609060101010101" pitchFamily="49" charset="-122"/>
              </a:rPr>
              <a:t>的值为</a:t>
            </a:r>
            <a:r>
              <a:rPr lang="en-US" altLang="zh-CN" sz="2000" dirty="0">
                <a:latin typeface="楷体" panose="02010609060101010101" pitchFamily="49" charset="-122"/>
                <a:ea typeface="楷体" panose="02010609060101010101" pitchFamily="49" charset="-122"/>
                <a:cs typeface="楷体" panose="02010609060101010101" pitchFamily="49" charset="-122"/>
              </a:rPr>
              <a:t>&lt;script&gt;alert(/</a:t>
            </a:r>
            <a:r>
              <a:rPr lang="zh-CN" altLang="zh-CN" sz="2000" dirty="0">
                <a:latin typeface="楷体" panose="02010609060101010101" pitchFamily="49" charset="-122"/>
                <a:ea typeface="楷体" panose="02010609060101010101" pitchFamily="49" charset="-122"/>
                <a:cs typeface="楷体" panose="02010609060101010101" pitchFamily="49" charset="-122"/>
              </a:rPr>
              <a:t>我的名字是张三</a:t>
            </a:r>
            <a:r>
              <a:rPr lang="en-US" altLang="zh-CN" sz="2000" dirty="0">
                <a:latin typeface="楷体" panose="02010609060101010101" pitchFamily="49" charset="-122"/>
                <a:ea typeface="楷体" panose="02010609060101010101" pitchFamily="49" charset="-122"/>
                <a:cs typeface="楷体" panose="02010609060101010101" pitchFamily="49" charset="-122"/>
              </a:rPr>
              <a:t>/)&lt;/script&gt;,</a:t>
            </a:r>
            <a:r>
              <a:rPr lang="zh-CN" altLang="zh-CN" sz="2000" dirty="0">
                <a:latin typeface="楷体" panose="02010609060101010101" pitchFamily="49" charset="-122"/>
                <a:ea typeface="楷体" panose="02010609060101010101" pitchFamily="49" charset="-122"/>
                <a:cs typeface="楷体" panose="02010609060101010101" pitchFamily="49" charset="-122"/>
              </a:rPr>
              <a:t>即完整的</a:t>
            </a:r>
            <a:r>
              <a:rPr lang="en-US" altLang="zh-CN" sz="2000" dirty="0">
                <a:latin typeface="楷体" panose="02010609060101010101" pitchFamily="49" charset="-122"/>
                <a:ea typeface="楷体" panose="02010609060101010101" pitchFamily="49" charset="-122"/>
                <a:cs typeface="楷体" panose="02010609060101010101" pitchFamily="49" charset="-122"/>
              </a:rPr>
              <a:t>URL</a:t>
            </a:r>
            <a:r>
              <a:rPr lang="zh-CN" altLang="zh-CN" sz="2000" dirty="0">
                <a:latin typeface="楷体" panose="02010609060101010101" pitchFamily="49" charset="-122"/>
                <a:ea typeface="楷体" panose="02010609060101010101" pitchFamily="49" charset="-122"/>
                <a:cs typeface="楷体" panose="02010609060101010101" pitchFamily="49" charset="-122"/>
              </a:rPr>
              <a:t>地址为</a:t>
            </a:r>
            <a:br>
              <a:rPr lang="en-US" altLang="zh-CN" sz="2000" dirty="0">
                <a:latin typeface="楷体" panose="02010609060101010101" pitchFamily="49" charset="-122"/>
                <a:ea typeface="楷体" panose="02010609060101010101" pitchFamily="49" charset="-122"/>
                <a:cs typeface="楷体" panose="02010609060101010101" pitchFamily="49" charset="-122"/>
              </a:rPr>
            </a:br>
            <a:r>
              <a:rPr lang="en-US" altLang="zh-CN" sz="2000" dirty="0">
                <a:latin typeface="楷体" panose="02010609060101010101" pitchFamily="49" charset="-122"/>
                <a:ea typeface="楷体" panose="02010609060101010101" pitchFamily="49" charset="-122"/>
                <a:cs typeface="楷体" panose="02010609060101010101" pitchFamily="49" charset="-122"/>
              </a:rPr>
              <a:t>http://localhost/test.php?name=&lt;script&gt;alert(/</a:t>
            </a:r>
            <a:r>
              <a:rPr lang="zh-CN" altLang="zh-CN" sz="2000" dirty="0">
                <a:latin typeface="楷体" panose="02010609060101010101" pitchFamily="49" charset="-122"/>
                <a:ea typeface="楷体" panose="02010609060101010101" pitchFamily="49" charset="-122"/>
                <a:cs typeface="楷体" panose="02010609060101010101" pitchFamily="49" charset="-122"/>
              </a:rPr>
              <a:t>我的名字是张三</a:t>
            </a:r>
            <a:r>
              <a:rPr lang="en-US" altLang="zh-CN" sz="2000" dirty="0">
                <a:latin typeface="楷体" panose="02010609060101010101" pitchFamily="49" charset="-122"/>
                <a:ea typeface="楷体" panose="02010609060101010101" pitchFamily="49" charset="-122"/>
                <a:cs typeface="楷体" panose="02010609060101010101" pitchFamily="49" charset="-122"/>
              </a:rPr>
              <a:t>/)&lt;/script&gt;</a:t>
            </a:r>
            <a:endParaRPr lang="zh-CN" altLang="zh-CN" sz="2000" dirty="0">
              <a:latin typeface="楷体" panose="02010609060101010101" pitchFamily="49" charset="-122"/>
              <a:ea typeface="楷体" panose="02010609060101010101" pitchFamily="49" charset="-122"/>
              <a:cs typeface="楷体" panose="02010609060101010101" pitchFamily="49" charset="-122"/>
            </a:endParaRPr>
          </a:p>
          <a:p>
            <a:endParaRPr lang="zh-CN" altLang="en-US" sz="2000" dirty="0">
              <a:latin typeface="楷体" panose="02010609060101010101" pitchFamily="49" charset="-122"/>
              <a:ea typeface="楷体" panose="02010609060101010101" pitchFamily="49" charset="-122"/>
              <a:cs typeface="楷体" panose="02010609060101010101" pitchFamily="49" charset="-122"/>
            </a:endParaRPr>
          </a:p>
        </p:txBody>
      </p:sp>
      <p:pic>
        <p:nvPicPr>
          <p:cNvPr id="4" name="图片 3" descr="http://www.rising.com.cn/d/file/newsletter/news/20120425/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710" y="2288540"/>
            <a:ext cx="6354445" cy="3348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a:xfrm>
            <a:off x="601528" y="1100678"/>
            <a:ext cx="8229600" cy="363687"/>
          </a:xfr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4</a:t>
            </a:r>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XSS</a:t>
            </a:r>
            <a:r>
              <a:rPr lang="zh-CN" altLang="zh-CN" sz="2400" b="1" dirty="0">
                <a:solidFill>
                  <a:schemeClr val="accent5">
                    <a:lumMod val="50000"/>
                  </a:schemeClr>
                </a:solidFill>
                <a:latin typeface="黑体" panose="02010609060101010101" pitchFamily="49" charset="-122"/>
                <a:ea typeface="黑体" panose="02010609060101010101" pitchFamily="49" charset="-122"/>
              </a:rPr>
              <a:t>跨站脚本攻击</a:t>
            </a:r>
            <a:endParaRPr lang="zh-CN" altLang="en-US" sz="2400" b="1" dirty="0">
              <a:solidFill>
                <a:schemeClr val="accent5">
                  <a:lumMod val="50000"/>
                </a:schemeClr>
              </a:solidFill>
              <a:latin typeface="黑体" panose="02010609060101010101" pitchFamily="49" charset="-122"/>
              <a:ea typeface="黑体" panose="02010609060101010101" pitchFamily="49" charset="-122"/>
            </a:endParaRPr>
          </a:p>
        </p:txBody>
      </p:sp>
    </p:spTree>
  </p:cSld>
  <p:clrMapOvr>
    <a:masterClrMapping/>
  </p:clrMapOvr>
  <p:transition spd="slow" advClick="0" advTm="2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19</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XSS</a:t>
            </a:r>
          </a:p>
        </p:txBody>
      </p:sp>
      <p:sp>
        <p:nvSpPr>
          <p:cNvPr id="2" name="标题 1"/>
          <p:cNvSpPr txBox="1"/>
          <p:nvPr/>
        </p:nvSpPr>
        <p:spPr>
          <a:xfrm>
            <a:off x="601528" y="1016858"/>
            <a:ext cx="8229600" cy="540231"/>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5</a:t>
            </a:r>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XSS</a:t>
            </a:r>
            <a:r>
              <a:rPr lang="zh-CN" altLang="en-US" sz="2400" b="1" dirty="0">
                <a:solidFill>
                  <a:schemeClr val="accent5">
                    <a:lumMod val="50000"/>
                  </a:schemeClr>
                </a:solidFill>
                <a:latin typeface="黑体" panose="02010609060101010101" pitchFamily="49" charset="-122"/>
                <a:ea typeface="黑体" panose="02010609060101010101" pitchFamily="49" charset="-122"/>
              </a:rPr>
              <a:t>跨站脚本攻击的分类</a:t>
            </a:r>
          </a:p>
        </p:txBody>
      </p:sp>
      <p:sp>
        <p:nvSpPr>
          <p:cNvPr id="4" name="文本框 3"/>
          <p:cNvSpPr txBox="1"/>
          <p:nvPr/>
        </p:nvSpPr>
        <p:spPr>
          <a:xfrm>
            <a:off x="909955" y="1557020"/>
            <a:ext cx="10800080" cy="2337435"/>
          </a:xfrm>
          <a:prstGeom prst="rect">
            <a:avLst/>
          </a:prstGeom>
          <a:noFill/>
        </p:spPr>
        <p:txBody>
          <a:bodyPr wrap="square" rtlCol="0">
            <a:noAutofit/>
          </a:bodyPr>
          <a:lstStyle/>
          <a:p>
            <a:pPr>
              <a:lnSpc>
                <a:spcPct val="150000"/>
              </a:lnSpc>
            </a:pPr>
            <a:r>
              <a:rPr lang="en-US" altLang="zh-CN" sz="2000" b="1" dirty="0">
                <a:latin typeface="楷体" panose="02010609060101010101" pitchFamily="49" charset="-122"/>
                <a:ea typeface="楷体" panose="02010609060101010101" pitchFamily="49" charset="-122"/>
                <a:cs typeface="楷体" panose="02010609060101010101" pitchFamily="49" charset="-122"/>
              </a:rPr>
              <a:t>1</a:t>
            </a:r>
            <a:r>
              <a:rPr lang="zh-CN" altLang="en-US" sz="2000" b="1" dirty="0">
                <a:latin typeface="楷体" panose="02010609060101010101" pitchFamily="49" charset="-122"/>
                <a:ea typeface="楷体" panose="02010609060101010101" pitchFamily="49" charset="-122"/>
                <a:cs typeface="楷体" panose="02010609060101010101" pitchFamily="49" charset="-122"/>
              </a:rPr>
              <a:t>）反射型</a:t>
            </a:r>
            <a:r>
              <a:rPr lang="en-US" altLang="zh-CN" sz="2000" b="1" dirty="0">
                <a:latin typeface="楷体" panose="02010609060101010101" pitchFamily="49" charset="-122"/>
                <a:ea typeface="楷体" panose="02010609060101010101" pitchFamily="49" charset="-122"/>
                <a:cs typeface="楷体" panose="02010609060101010101" pitchFamily="49" charset="-122"/>
              </a:rPr>
              <a:t>XSS</a:t>
            </a:r>
            <a:r>
              <a:rPr lang="zh-CN" altLang="en-US" sz="2000" b="1" dirty="0">
                <a:latin typeface="楷体" panose="02010609060101010101" pitchFamily="49" charset="-122"/>
                <a:ea typeface="楷体" panose="02010609060101010101" pitchFamily="49" charset="-122"/>
                <a:cs typeface="楷体" panose="02010609060101010101" pitchFamily="49" charset="-122"/>
              </a:rPr>
              <a:t>跨站脚本攻击</a:t>
            </a:r>
            <a:endParaRPr lang="en-US" altLang="zh-CN" sz="2000" b="1" dirty="0">
              <a:latin typeface="楷体" panose="02010609060101010101" pitchFamily="49" charset="-122"/>
              <a:ea typeface="楷体" panose="02010609060101010101" pitchFamily="49" charset="-122"/>
              <a:cs typeface="楷体" panose="02010609060101010101" pitchFamily="49" charset="-122"/>
            </a:endParaRPr>
          </a:p>
          <a:p>
            <a:pPr indent="457200" fontAlgn="auto">
              <a:lnSpc>
                <a:spcPct val="150000"/>
              </a:lnSpc>
            </a:pPr>
            <a:r>
              <a:rPr lang="zh-CN" altLang="en-US" dirty="0">
                <a:latin typeface="楷体" panose="02010609060101010101" pitchFamily="49" charset="-122"/>
                <a:ea typeface="楷体" panose="02010609060101010101" pitchFamily="49" charset="-122"/>
                <a:cs typeface="楷体" panose="02010609060101010101" pitchFamily="49" charset="-122"/>
              </a:rPr>
              <a:t>反射型</a:t>
            </a:r>
            <a:r>
              <a:rPr lang="en-US" altLang="zh-CN" dirty="0">
                <a:latin typeface="楷体" panose="02010609060101010101" pitchFamily="49" charset="-122"/>
                <a:ea typeface="楷体" panose="02010609060101010101" pitchFamily="49" charset="-122"/>
                <a:cs typeface="楷体" panose="02010609060101010101" pitchFamily="49" charset="-122"/>
              </a:rPr>
              <a:t>XSS</a:t>
            </a:r>
            <a:r>
              <a:rPr lang="zh-CN" altLang="en-US" dirty="0">
                <a:latin typeface="楷体" panose="02010609060101010101" pitchFamily="49" charset="-122"/>
                <a:ea typeface="楷体" panose="02010609060101010101" pitchFamily="49" charset="-122"/>
                <a:cs typeface="楷体" panose="02010609060101010101" pitchFamily="49" charset="-122"/>
              </a:rPr>
              <a:t>脚本攻击即如我们上面所提到的</a:t>
            </a:r>
            <a:r>
              <a:rPr lang="en-US" altLang="zh-CN" dirty="0">
                <a:latin typeface="楷体" panose="02010609060101010101" pitchFamily="49" charset="-122"/>
                <a:ea typeface="楷体" panose="02010609060101010101" pitchFamily="49" charset="-122"/>
                <a:cs typeface="楷体" panose="02010609060101010101" pitchFamily="49" charset="-122"/>
              </a:rPr>
              <a:t>XSS</a:t>
            </a:r>
            <a:r>
              <a:rPr lang="zh-CN" altLang="en-US" dirty="0">
                <a:latin typeface="楷体" panose="02010609060101010101" pitchFamily="49" charset="-122"/>
                <a:ea typeface="楷体" panose="02010609060101010101" pitchFamily="49" charset="-122"/>
                <a:cs typeface="楷体" panose="02010609060101010101" pitchFamily="49" charset="-122"/>
              </a:rPr>
              <a:t>跨站脚本攻击方式，该类型只是简单地将用户输入的数据直接或未经过完善的安全过滤就在浏览器中进行输出，导致输出的数据中存在可被浏览器执行的代码数据。由于此种类型的跨站代码存在于</a:t>
            </a:r>
            <a:r>
              <a:rPr lang="en-US" altLang="zh-CN" dirty="0">
                <a:latin typeface="楷体" panose="02010609060101010101" pitchFamily="49" charset="-122"/>
                <a:ea typeface="楷体" panose="02010609060101010101" pitchFamily="49" charset="-122"/>
                <a:cs typeface="楷体" panose="02010609060101010101" pitchFamily="49" charset="-122"/>
              </a:rPr>
              <a:t>URL</a:t>
            </a:r>
            <a:r>
              <a:rPr lang="zh-CN" altLang="en-US" dirty="0">
                <a:latin typeface="楷体" panose="02010609060101010101" pitchFamily="49" charset="-122"/>
                <a:ea typeface="楷体" panose="02010609060101010101" pitchFamily="49" charset="-122"/>
                <a:cs typeface="楷体" panose="02010609060101010101" pitchFamily="49" charset="-122"/>
              </a:rPr>
              <a:t>中，所以黑客通常需要通过诱骗或加密变形等方式，将存在恶意代码的链接发给用户，只有用户点击以后才能使得攻击成功实施。</a:t>
            </a:r>
          </a:p>
          <a:p>
            <a:pPr>
              <a:lnSpc>
                <a:spcPct val="150000"/>
              </a:lnSpc>
            </a:pPr>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3" name="文本框 2"/>
          <p:cNvSpPr txBox="1"/>
          <p:nvPr>
            <p:custDataLst>
              <p:tags r:id="rId2"/>
            </p:custDataLst>
          </p:nvPr>
        </p:nvSpPr>
        <p:spPr>
          <a:xfrm>
            <a:off x="909955" y="4055745"/>
            <a:ext cx="10549890" cy="1943735"/>
          </a:xfrm>
          <a:prstGeom prst="rect">
            <a:avLst/>
          </a:prstGeom>
          <a:noFill/>
        </p:spPr>
        <p:txBody>
          <a:bodyPr wrap="square" rtlCol="0">
            <a:noAutofit/>
          </a:bodyPr>
          <a:lstStyle/>
          <a:p>
            <a:pPr lvl="0" algn="l">
              <a:lnSpc>
                <a:spcPct val="150000"/>
              </a:lnSpc>
              <a:buClrTx/>
              <a:buSzTx/>
              <a:buFontTx/>
            </a:pP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2）存储型XSS跨站脚本攻击</a:t>
            </a:r>
          </a:p>
          <a:p>
            <a:pPr lvl="0" indent="457200" algn="l" fontAlgn="auto">
              <a:lnSpc>
                <a:spcPct val="150000"/>
              </a:lnSpc>
              <a:buClrTx/>
              <a:buSzTx/>
              <a:buFontTx/>
            </a:pPr>
            <a:r>
              <a:rPr lang="zh-CN" altLang="en-US" sz="1800" dirty="0">
                <a:latin typeface="楷体" panose="02010609060101010101" pitchFamily="49" charset="-122"/>
                <a:ea typeface="楷体" panose="02010609060101010101" pitchFamily="49" charset="-122"/>
                <a:cs typeface="楷体" panose="02010609060101010101" pitchFamily="49" charset="-122"/>
                <a:sym typeface="+mn-ea"/>
              </a:rPr>
              <a:t>存储型XSS脚本攻击是指Web应用程序会将用户输入的数据信息保存在服务端的数据库或其他文件形式中，网页进行数据查询展示时，会从数据库中获取数据内容，并将数据内容在网页中进行输出展示，因此存储型XSS具有较强的稳定性。</a:t>
            </a:r>
          </a:p>
          <a:p>
            <a:pPr lvl="0" algn="l">
              <a:lnSpc>
                <a:spcPct val="150000"/>
              </a:lnSpc>
              <a:buClrTx/>
              <a:buSzTx/>
              <a:buFontTx/>
            </a:pPr>
            <a:endParaRPr lang="en-US" altLang="zh-CN" sz="2000" b="1" dirty="0">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advClick="0" advTm="2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9083040" y="2966085"/>
            <a:ext cx="2414905" cy="25590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a:spLocks noGrp="1"/>
          </p:cNvSpPr>
          <p:nvPr>
            <p:custDataLst>
              <p:tags r:id="rId1"/>
            </p:custDataLst>
          </p:nvPr>
        </p:nvSpPr>
        <p:spPr>
          <a:xfrm>
            <a:off x="1139116" y="357938"/>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应用安全</a:t>
            </a:r>
          </a:p>
        </p:txBody>
      </p:sp>
      <p:grpSp>
        <p:nvGrpSpPr>
          <p:cNvPr id="25" name="组合 24"/>
          <p:cNvGrpSpPr/>
          <p:nvPr/>
        </p:nvGrpSpPr>
        <p:grpSpPr>
          <a:xfrm>
            <a:off x="926465" y="2966085"/>
            <a:ext cx="7132955" cy="2559050"/>
            <a:chOff x="7610" y="3755"/>
            <a:chExt cx="11233" cy="4030"/>
          </a:xfrm>
        </p:grpSpPr>
        <p:sp>
          <p:nvSpPr>
            <p:cNvPr id="9" name="文本框 8"/>
            <p:cNvSpPr txBox="1"/>
            <p:nvPr/>
          </p:nvSpPr>
          <p:spPr>
            <a:xfrm>
              <a:off x="7610" y="3852"/>
              <a:ext cx="6971" cy="3933"/>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noAutofit/>
            </a:bodyPr>
            <a:lstStyle/>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pPr algn="ctr"/>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pPr algn="ctr"/>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10" name="文本框 9"/>
            <p:cNvSpPr txBox="1"/>
            <p:nvPr>
              <p:custDataLst>
                <p:tags r:id="rId2"/>
              </p:custDataLst>
            </p:nvPr>
          </p:nvSpPr>
          <p:spPr>
            <a:xfrm>
              <a:off x="14987" y="6876"/>
              <a:ext cx="3856" cy="909"/>
            </a:xfrm>
            <a:prstGeom prst="rect">
              <a:avLst/>
            </a:prstGeom>
            <a:solidFill>
              <a:schemeClr val="accent2"/>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t" anchorCtr="0" forceAA="0" compatLnSpc="1">
              <a:noAutofit/>
              <a:scene3d>
                <a:camera prst="orthographicFront"/>
                <a:lightRig rig="threePt" dir="t"/>
              </a:scene3d>
            </a:bodyPr>
            <a:lstStyle/>
            <a:p>
              <a:pPr lvl="0" algn="ctr">
                <a:buClrTx/>
                <a:buSzTx/>
                <a:buFontTx/>
              </a:pPr>
              <a:r>
                <a:rPr lang="zh-CN" altLang="en-US" sz="280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cs typeface="楷体" panose="02010609060101010101" pitchFamily="49" charset="-122"/>
                  <a:sym typeface="+mn-ea"/>
                </a:rPr>
                <a:t>密码学及应用</a:t>
              </a:r>
            </a:p>
          </p:txBody>
        </p:sp>
        <p:sp>
          <p:nvSpPr>
            <p:cNvPr id="11" name="文本框 10"/>
            <p:cNvSpPr txBox="1"/>
            <p:nvPr/>
          </p:nvSpPr>
          <p:spPr>
            <a:xfrm>
              <a:off x="14987" y="4801"/>
              <a:ext cx="3856" cy="811"/>
            </a:xfrm>
            <a:prstGeom prst="rect">
              <a:avLst/>
            </a:prstGeom>
          </p:spPr>
          <p:style>
            <a:lnRef idx="1">
              <a:schemeClr val="dk1"/>
            </a:lnRef>
            <a:fillRef idx="2">
              <a:schemeClr val="dk1"/>
            </a:fillRef>
            <a:effectRef idx="1">
              <a:schemeClr val="dk1"/>
            </a:effectRef>
            <a:fontRef idx="minor">
              <a:schemeClr val="dk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系统安全</a:t>
              </a:r>
            </a:p>
          </p:txBody>
        </p:sp>
        <p:sp>
          <p:nvSpPr>
            <p:cNvPr id="12" name="文本框 11"/>
            <p:cNvSpPr txBox="1"/>
            <p:nvPr>
              <p:custDataLst>
                <p:tags r:id="rId3"/>
              </p:custDataLst>
            </p:nvPr>
          </p:nvSpPr>
          <p:spPr>
            <a:xfrm>
              <a:off x="14987" y="5821"/>
              <a:ext cx="3857" cy="846"/>
            </a:xfrm>
            <a:prstGeom prst="rect">
              <a:avLst/>
            </a:prstGeom>
          </p:spPr>
          <p:style>
            <a:lnRef idx="1">
              <a:schemeClr val="accent4"/>
            </a:lnRef>
            <a:fillRef idx="3">
              <a:schemeClr val="accent4"/>
            </a:fillRef>
            <a:effectRef idx="2">
              <a:schemeClr val="accent4"/>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网络安全</a:t>
              </a:r>
            </a:p>
          </p:txBody>
        </p:sp>
        <p:sp>
          <p:nvSpPr>
            <p:cNvPr id="13" name="文本框 12"/>
            <p:cNvSpPr txBox="1"/>
            <p:nvPr/>
          </p:nvSpPr>
          <p:spPr>
            <a:xfrm>
              <a:off x="14987" y="3755"/>
              <a:ext cx="3855" cy="781"/>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应用安全</a:t>
              </a:r>
            </a:p>
          </p:txBody>
        </p:sp>
        <p:sp>
          <p:nvSpPr>
            <p:cNvPr id="14" name="文本框 13"/>
            <p:cNvSpPr txBox="1"/>
            <p:nvPr>
              <p:custDataLst>
                <p:tags r:id="rId4"/>
              </p:custDataLst>
            </p:nvPr>
          </p:nvSpPr>
          <p:spPr>
            <a:xfrm>
              <a:off x="7610" y="5684"/>
              <a:ext cx="6971" cy="1150"/>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buClrTx/>
                <a:buSzTx/>
                <a:buFontTx/>
              </a:pPr>
              <a:r>
                <a:rPr lang="zh-CN" altLang="en-US" sz="2000" b="1">
                  <a:solidFill>
                    <a:srgbClr val="C00000"/>
                  </a:solidFill>
                  <a:latin typeface="楷体" panose="02010609060101010101" pitchFamily="49" charset="-122"/>
                  <a:ea typeface="楷体" panose="02010609060101010101" pitchFamily="49" charset="-122"/>
                  <a:sym typeface="+mn-ea"/>
                </a:rPr>
                <a:t>数学</a:t>
              </a:r>
              <a:r>
                <a:rPr lang="zh-CN" altLang="en-US" sz="200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a:solidFill>
                    <a:srgbClr val="C00000"/>
                  </a:solidFill>
                  <a:latin typeface="楷体" panose="02010609060101010101" pitchFamily="49" charset="-122"/>
                  <a:ea typeface="楷体" panose="02010609060101010101" pitchFamily="49" charset="-122"/>
                  <a:sym typeface="+mn-ea"/>
                </a:rPr>
                <a:t>代数、数论、概率统计、组合数学、博弈论</a:t>
              </a:r>
              <a:r>
                <a:rPr lang="zh-CN" altLang="en-US" sz="200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t>
              </a:r>
            </a:p>
          </p:txBody>
        </p:sp>
        <p:sp>
          <p:nvSpPr>
            <p:cNvPr id="15" name="文本框 14"/>
            <p:cNvSpPr txBox="1"/>
            <p:nvPr>
              <p:custDataLst>
                <p:tags r:id="rId5"/>
              </p:custDataLst>
            </p:nvPr>
          </p:nvSpPr>
          <p:spPr>
            <a:xfrm>
              <a:off x="7610" y="6859"/>
              <a:ext cx="6972" cy="926"/>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noAutofit/>
            </a:bodyPr>
            <a:lstStyle/>
            <a:p>
              <a:pPr algn="ct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网络空间安全基础理论</a:t>
              </a:r>
            </a:p>
          </p:txBody>
        </p:sp>
        <p:sp>
          <p:nvSpPr>
            <p:cNvPr id="16" name="文本框 15"/>
            <p:cNvSpPr txBox="1"/>
            <p:nvPr>
              <p:custDataLst>
                <p:tags r:id="rId6"/>
              </p:custDataLst>
            </p:nvPr>
          </p:nvSpPr>
          <p:spPr>
            <a:xfrm>
              <a:off x="7610" y="4769"/>
              <a:ext cx="3769" cy="837"/>
            </a:xfrm>
            <a:prstGeom prst="rect">
              <a:avLst/>
            </a:prstGeom>
          </p:spPr>
          <p:style>
            <a:lnRef idx="1">
              <a:schemeClr val="accent5"/>
            </a:lnRef>
            <a:fillRef idx="2">
              <a:schemeClr val="accent5"/>
            </a:fillRef>
            <a:effectRef idx="1">
              <a:schemeClr val="accent5"/>
            </a:effectRef>
            <a:fontRef idx="minor">
              <a:schemeClr val="dk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计算机理论</a:t>
              </a:r>
            </a:p>
          </p:txBody>
        </p:sp>
        <p:sp>
          <p:nvSpPr>
            <p:cNvPr id="17" name="文本框 16"/>
            <p:cNvSpPr txBox="1"/>
            <p:nvPr/>
          </p:nvSpPr>
          <p:spPr>
            <a:xfrm>
              <a:off x="11565" y="4769"/>
              <a:ext cx="3035" cy="835"/>
            </a:xfrm>
            <a:prstGeom prst="rect">
              <a:avLst/>
            </a:prstGeom>
          </p:spPr>
          <p:style>
            <a:lnRef idx="1">
              <a:schemeClr val="accent4"/>
            </a:lnRef>
            <a:fillRef idx="3">
              <a:schemeClr val="accent4"/>
            </a:fillRef>
            <a:effectRef idx="2">
              <a:schemeClr val="accent4"/>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控制论</a:t>
              </a:r>
            </a:p>
          </p:txBody>
        </p:sp>
        <p:sp>
          <p:nvSpPr>
            <p:cNvPr id="18" name="文本框 17"/>
            <p:cNvSpPr txBox="1"/>
            <p:nvPr>
              <p:custDataLst>
                <p:tags r:id="rId7"/>
              </p:custDataLst>
            </p:nvPr>
          </p:nvSpPr>
          <p:spPr>
            <a:xfrm>
              <a:off x="7610" y="3767"/>
              <a:ext cx="3149" cy="948"/>
            </a:xfrm>
            <a:prstGeom prst="rect">
              <a:avLst/>
            </a:prstGeom>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信息论</a:t>
              </a:r>
            </a:p>
          </p:txBody>
        </p:sp>
        <p:sp>
          <p:nvSpPr>
            <p:cNvPr id="19" name="文本框 18"/>
            <p:cNvSpPr txBox="1"/>
            <p:nvPr/>
          </p:nvSpPr>
          <p:spPr>
            <a:xfrm>
              <a:off x="10945" y="3769"/>
              <a:ext cx="2144" cy="944"/>
            </a:xfrm>
            <a:prstGeom prst="rect">
              <a:avLst/>
            </a:prstGeom>
            <a:solidFill>
              <a:srgbClr val="00B0F0"/>
            </a:solidFill>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系统论</a:t>
              </a:r>
            </a:p>
          </p:txBody>
        </p:sp>
        <p:sp>
          <p:nvSpPr>
            <p:cNvPr id="20" name="文本框 19"/>
            <p:cNvSpPr txBox="1"/>
            <p:nvPr>
              <p:custDataLst>
                <p:tags r:id="rId8"/>
              </p:custDataLst>
            </p:nvPr>
          </p:nvSpPr>
          <p:spPr>
            <a:xfrm>
              <a:off x="13274" y="3797"/>
              <a:ext cx="1293" cy="948"/>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FECF40"/>
                </a:gs>
                <a:gs pos="100000">
                  <a:srgbClr val="846C21"/>
                </a:gs>
              </a:gsLst>
              <a:lin scaled="0"/>
            </a:gradFill>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en-US" altLang="zh-CN"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p>
          </p:txBody>
        </p:sp>
      </p:grpSp>
      <p:sp>
        <p:nvSpPr>
          <p:cNvPr id="2" name="内容占位符 1"/>
          <p:cNvSpPr txBox="1"/>
          <p:nvPr/>
        </p:nvSpPr>
        <p:spPr bwMode="gray">
          <a:xfrm>
            <a:off x="926465" y="1442085"/>
            <a:ext cx="10639425" cy="91630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R="0" lvl="0" indent="457200" algn="just" defTabSz="914400" rtl="0">
              <a:lnSpc>
                <a:spcPts val="32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accent1"/>
                </a:solidFill>
                <a:effectLst/>
                <a:uLnTx/>
                <a:uFill>
                  <a:solidFill>
                    <a:srgbClr val="0033CC"/>
                  </a:solidFill>
                </a:uFill>
                <a:latin typeface="楷体" panose="02010609060101010101" pitchFamily="49" charset="-122"/>
              </a:rPr>
              <a:t>网络与系统层之上承载着直接提供服务功能的各种互联网应用。目前，针对应用系统的攻击方法多种多样。</a:t>
            </a:r>
            <a:endParaRPr kumimoji="0" lang="zh-CN" altLang="en-US" sz="2400" b="1" i="0" u="none" strike="noStrike" kern="0" cap="none" spc="0" normalizeH="0" baseline="0" noProof="0" dirty="0">
              <a:ln>
                <a:noFill/>
              </a:ln>
              <a:solidFill>
                <a:schemeClr val="accent1"/>
              </a:solidFill>
              <a:effectLst/>
              <a:uLnTx/>
              <a:uFill>
                <a:solidFill>
                  <a:srgbClr val="0033CC"/>
                </a:solidFill>
              </a:uFill>
              <a:latin typeface="楷体" panose="02010609060101010101" pitchFamily="49" charset="-122"/>
              <a:ea typeface="楷体" panose="02010609060101010101" pitchFamily="49" charset="-122"/>
              <a:cs typeface="Times New Roman" panose="02020603050405020304" pitchFamily="18" charset="0"/>
            </a:endParaRPr>
          </a:p>
        </p:txBody>
      </p:sp>
      <p:sp>
        <p:nvSpPr>
          <p:cNvPr id="5" name="文本框 4"/>
          <p:cNvSpPr txBox="1"/>
          <p:nvPr/>
        </p:nvSpPr>
        <p:spPr>
          <a:xfrm>
            <a:off x="9264015" y="4910455"/>
            <a:ext cx="1989455" cy="398780"/>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spAutoFit/>
          </a:bodyPr>
          <a:lstStyle/>
          <a:p>
            <a:pPr lvl="0" algn="ctr">
              <a:buClrTx/>
              <a:buSzTx/>
              <a:buFontTx/>
            </a:pPr>
            <a:r>
              <a:rPr lang="zh-CN" altLang="en-US" sz="2000" b="1" kern="0" noProof="0" dirty="0">
                <a:ln>
                  <a:noFill/>
                </a:ln>
                <a:solidFill>
                  <a:schemeClr val="bg1"/>
                </a:solidFill>
                <a:effectLst/>
                <a:uLnTx/>
                <a:uFill>
                  <a:solidFill>
                    <a:srgbClr val="0033CC"/>
                  </a:solidFill>
                </a:uFill>
                <a:latin typeface="楷体" panose="02010609060101010101" pitchFamily="49" charset="-122"/>
                <a:sym typeface="+mn-ea"/>
              </a:rPr>
              <a:t>数据库安全</a:t>
            </a:r>
          </a:p>
        </p:txBody>
      </p:sp>
      <p:sp>
        <p:nvSpPr>
          <p:cNvPr id="6" name="文本框 5"/>
          <p:cNvSpPr txBox="1"/>
          <p:nvPr/>
        </p:nvSpPr>
        <p:spPr>
          <a:xfrm>
            <a:off x="9264015" y="3166745"/>
            <a:ext cx="1989455" cy="398780"/>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spAutoFit/>
          </a:bodyPr>
          <a:lstStyle/>
          <a:p>
            <a:pPr lvl="0" algn="ctr">
              <a:buClrTx/>
              <a:buSzTx/>
              <a:buFontTx/>
            </a:pPr>
            <a:r>
              <a:rPr lang="en-US" altLang="zh-CN" sz="2000" b="1" kern="0" noProof="0" dirty="0">
                <a:ln>
                  <a:noFill/>
                </a:ln>
                <a:solidFill>
                  <a:schemeClr val="bg1"/>
                </a:solidFill>
                <a:effectLst/>
                <a:uLnTx/>
                <a:uFill>
                  <a:solidFill>
                    <a:srgbClr val="0033CC"/>
                  </a:solidFill>
                </a:uFill>
                <a:latin typeface="楷体" panose="02010609060101010101" pitchFamily="49" charset="-122"/>
                <a:sym typeface="+mn-ea"/>
              </a:rPr>
              <a:t>Web应用安全</a:t>
            </a:r>
          </a:p>
        </p:txBody>
      </p:sp>
      <p:sp>
        <p:nvSpPr>
          <p:cNvPr id="7" name="文本框 6"/>
          <p:cNvSpPr txBox="1"/>
          <p:nvPr/>
        </p:nvSpPr>
        <p:spPr>
          <a:xfrm>
            <a:off x="9263380" y="3766185"/>
            <a:ext cx="1990090" cy="398780"/>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spAutoFit/>
          </a:bodyPr>
          <a:lstStyle/>
          <a:p>
            <a:pPr lvl="0" algn="ctr">
              <a:buClrTx/>
              <a:buSzTx/>
              <a:buFontTx/>
            </a:pPr>
            <a:r>
              <a:rPr lang="zh-CN" altLang="en-US" sz="2000" b="1" kern="0" noProof="0" dirty="0">
                <a:ln>
                  <a:noFill/>
                </a:ln>
                <a:solidFill>
                  <a:schemeClr val="bg1"/>
                </a:solidFill>
                <a:effectLst/>
                <a:uLnTx/>
                <a:uFill>
                  <a:solidFill>
                    <a:srgbClr val="0033CC"/>
                  </a:solidFill>
                </a:uFill>
                <a:latin typeface="楷体" panose="02010609060101010101" pitchFamily="49" charset="-122"/>
                <a:sym typeface="+mn-ea"/>
              </a:rPr>
              <a:t>恶意代码</a:t>
            </a:r>
          </a:p>
        </p:txBody>
      </p:sp>
      <p:sp>
        <p:nvSpPr>
          <p:cNvPr id="8" name="文本框 7"/>
          <p:cNvSpPr txBox="1"/>
          <p:nvPr/>
        </p:nvSpPr>
        <p:spPr>
          <a:xfrm>
            <a:off x="9263380" y="4338320"/>
            <a:ext cx="1989455" cy="398780"/>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spAutoFit/>
          </a:bodyPr>
          <a:lstStyle/>
          <a:p>
            <a:pPr lvl="0" algn="ctr">
              <a:buClrTx/>
              <a:buSzTx/>
              <a:buFontTx/>
            </a:pPr>
            <a:r>
              <a:rPr lang="en-US" altLang="zh-CN" sz="2000" b="1" kern="0" noProof="0" dirty="0">
                <a:ln>
                  <a:noFill/>
                </a:ln>
                <a:solidFill>
                  <a:schemeClr val="bg1"/>
                </a:solidFill>
                <a:effectLst/>
                <a:uLnTx/>
                <a:uFill>
                  <a:solidFill>
                    <a:srgbClr val="0033CC"/>
                  </a:solidFill>
                </a:uFill>
                <a:latin typeface="楷体" panose="02010609060101010101" pitchFamily="49" charset="-122"/>
                <a:sym typeface="+mn-ea"/>
              </a:rPr>
              <a:t>中间件安全</a:t>
            </a:r>
          </a:p>
        </p:txBody>
      </p:sp>
      <p:sp>
        <p:nvSpPr>
          <p:cNvPr id="23" name="右箭头 22"/>
          <p:cNvSpPr/>
          <p:nvPr/>
        </p:nvSpPr>
        <p:spPr>
          <a:xfrm>
            <a:off x="8242935" y="3237865"/>
            <a:ext cx="71056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灯片编号占位符 4">
            <a:extLst>
              <a:ext uri="{FF2B5EF4-FFF2-40B4-BE49-F238E27FC236}">
                <a16:creationId xmlns:a16="http://schemas.microsoft.com/office/drawing/2014/main" id="{680F39D7-5788-68CC-4BC6-AFE8A201B560}"/>
              </a:ext>
            </a:extLst>
          </p:cNvPr>
          <p:cNvSpPr txBox="1">
            <a:spLocks/>
          </p:cNvSpPr>
          <p:nvPr/>
        </p:nvSpPr>
        <p:spPr>
          <a:xfrm>
            <a:off x="0" y="6553200"/>
            <a:ext cx="779328" cy="304800"/>
          </a:xfrm>
          <a:prstGeom prst="rect">
            <a:avLst/>
          </a:prstGeom>
          <a:solidFill>
            <a:srgbClr val="01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20</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XSS</a:t>
            </a:r>
          </a:p>
        </p:txBody>
      </p:sp>
      <p:pic>
        <p:nvPicPr>
          <p:cNvPr id="6" name="图片 5">
            <a:extLst>
              <a:ext uri="{FF2B5EF4-FFF2-40B4-BE49-F238E27FC236}">
                <a16:creationId xmlns:a16="http://schemas.microsoft.com/office/drawing/2014/main" id="{673AACD2-DD16-9F5C-C4D3-3C9309FE1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49278"/>
            <a:ext cx="5890625" cy="4658949"/>
          </a:xfrm>
          <a:prstGeom prst="rect">
            <a:avLst/>
          </a:prstGeom>
        </p:spPr>
      </p:pic>
      <p:pic>
        <p:nvPicPr>
          <p:cNvPr id="8" name="图片 7">
            <a:extLst>
              <a:ext uri="{FF2B5EF4-FFF2-40B4-BE49-F238E27FC236}">
                <a16:creationId xmlns:a16="http://schemas.microsoft.com/office/drawing/2014/main" id="{060FFC67-6442-86D0-8F64-378F2DA6AA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1049278"/>
            <a:ext cx="6053507" cy="4658949"/>
          </a:xfrm>
          <a:prstGeom prst="rect">
            <a:avLst/>
          </a:prstGeom>
        </p:spPr>
      </p:pic>
    </p:spTree>
    <p:extLst>
      <p:ext uri="{BB962C8B-B14F-4D97-AF65-F5344CB8AC3E}">
        <p14:creationId xmlns:p14="http://schemas.microsoft.com/office/powerpoint/2010/main" val="3370778605"/>
      </p:ext>
    </p:extLst>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21</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XSS</a:t>
            </a:r>
          </a:p>
        </p:txBody>
      </p:sp>
      <p:sp>
        <p:nvSpPr>
          <p:cNvPr id="2" name="标题 1"/>
          <p:cNvSpPr txBox="1"/>
          <p:nvPr/>
        </p:nvSpPr>
        <p:spPr>
          <a:xfrm>
            <a:off x="601528" y="1100678"/>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5</a:t>
            </a:r>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XSS</a:t>
            </a:r>
            <a:r>
              <a:rPr lang="zh-CN" altLang="en-US" sz="2400" b="1" dirty="0">
                <a:solidFill>
                  <a:schemeClr val="accent5">
                    <a:lumMod val="50000"/>
                  </a:schemeClr>
                </a:solidFill>
                <a:latin typeface="黑体" panose="02010609060101010101" pitchFamily="49" charset="-122"/>
                <a:ea typeface="黑体" panose="02010609060101010101" pitchFamily="49" charset="-122"/>
              </a:rPr>
              <a:t>跨站脚本攻击的分类</a:t>
            </a:r>
          </a:p>
        </p:txBody>
      </p:sp>
      <p:sp>
        <p:nvSpPr>
          <p:cNvPr id="4" name="文本框 3"/>
          <p:cNvSpPr txBox="1"/>
          <p:nvPr/>
        </p:nvSpPr>
        <p:spPr>
          <a:xfrm>
            <a:off x="1003935" y="1517650"/>
            <a:ext cx="10549890" cy="1911350"/>
          </a:xfrm>
          <a:prstGeom prst="rect">
            <a:avLst/>
          </a:prstGeom>
          <a:noFill/>
        </p:spPr>
        <p:txBody>
          <a:bodyPr wrap="square" rtlCol="0">
            <a:noAutofit/>
          </a:bodyPr>
          <a:lstStyle/>
          <a:p>
            <a:pPr>
              <a:lnSpc>
                <a:spcPct val="150000"/>
              </a:lnSpc>
              <a:buClrTx/>
              <a:buSzTx/>
              <a:buFontTx/>
            </a:pP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3）基于DOM的XSS跨站脚本攻击</a:t>
            </a:r>
          </a:p>
          <a:p>
            <a:pPr indent="457200">
              <a:lnSpc>
                <a:spcPct val="150000"/>
              </a:lnSpc>
              <a:buClrTx/>
              <a:buSzTx/>
              <a:buFontTx/>
            </a:pPr>
            <a:r>
              <a:rPr lang="zh-CN" altLang="en-US" dirty="0">
                <a:latin typeface="楷体" panose="02010609060101010101" pitchFamily="49" charset="-122"/>
                <a:ea typeface="楷体" panose="02010609060101010101" pitchFamily="49" charset="-122"/>
                <a:cs typeface="楷体" panose="02010609060101010101" pitchFamily="49" charset="-122"/>
                <a:sym typeface="+mn-ea"/>
              </a:rPr>
              <a:t>基于DOM的XSS跨站脚本攻击是通过修改页面DOM节点数据信息而形成的XSS跨站脚本攻击。不同于反射型XSS和存储型XSS，基于DOM的XSS跨站脚本攻击往往需要针对具体的javascript DOM代码进行分析，并根据实际情况进行XSS跨站脚本攻击的利用。</a:t>
            </a:r>
          </a:p>
          <a:p>
            <a:pPr>
              <a:lnSpc>
                <a:spcPct val="150000"/>
              </a:lnSpc>
              <a:buClrTx/>
              <a:buSzTx/>
              <a:buFontTx/>
            </a:pPr>
            <a:endParaRPr lang="en-US" altLang="zh-CN" sz="2000" b="1" dirty="0">
              <a:latin typeface="楷体" panose="02010609060101010101" pitchFamily="49" charset="-122"/>
              <a:ea typeface="楷体" panose="02010609060101010101" pitchFamily="49" charset="-122"/>
              <a:cs typeface="楷体" panose="02010609060101010101" pitchFamily="49" charset="-122"/>
              <a:sym typeface="+mn-ea"/>
            </a:endParaRPr>
          </a:p>
        </p:txBody>
      </p:sp>
      <p:pic>
        <p:nvPicPr>
          <p:cNvPr id="3" name="图片 3" descr="http://www.rising.com.cn/d/file/newsletter/news/20120425/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5235" y="3429000"/>
            <a:ext cx="4961890" cy="221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图片 105"/>
          <p:cNvPicPr/>
          <p:nvPr>
            <p:custDataLst>
              <p:tags r:id="rId2"/>
            </p:custDataLst>
          </p:nvPr>
        </p:nvPicPr>
        <p:blipFill>
          <a:blip r:embed="rId6"/>
          <a:stretch>
            <a:fillRect/>
          </a:stretch>
        </p:blipFill>
        <p:spPr>
          <a:xfrm>
            <a:off x="600710" y="3335020"/>
            <a:ext cx="5495290" cy="2329815"/>
          </a:xfrm>
          <a:prstGeom prst="rect">
            <a:avLst/>
          </a:prstGeom>
          <a:noFill/>
          <a:ln w="9525">
            <a:noFill/>
          </a:ln>
        </p:spPr>
      </p:pic>
    </p:spTree>
  </p:cSld>
  <p:clrMapOvr>
    <a:masterClrMapping/>
  </p:clrMapOvr>
  <p:transition spd="slow" advClick="0" advTm="200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22</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-XSS</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标题 1"/>
          <p:cNvSpPr txBox="1"/>
          <p:nvPr/>
        </p:nvSpPr>
        <p:spPr>
          <a:xfrm>
            <a:off x="580013" y="865069"/>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5</a:t>
            </a:r>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XSS</a:t>
            </a:r>
            <a:r>
              <a:rPr lang="zh-CN" altLang="en-US" sz="2400" b="1" dirty="0">
                <a:solidFill>
                  <a:schemeClr val="accent5">
                    <a:lumMod val="50000"/>
                  </a:schemeClr>
                </a:solidFill>
                <a:latin typeface="黑体" panose="02010609060101010101" pitchFamily="49" charset="-122"/>
                <a:ea typeface="黑体" panose="02010609060101010101" pitchFamily="49" charset="-122"/>
              </a:rPr>
              <a:t>漏洞常见防护手段</a:t>
            </a:r>
          </a:p>
        </p:txBody>
      </p:sp>
      <p:sp>
        <p:nvSpPr>
          <p:cNvPr id="6" name="矩形 5"/>
          <p:cNvSpPr/>
          <p:nvPr/>
        </p:nvSpPr>
        <p:spPr>
          <a:xfrm>
            <a:off x="580013" y="1315639"/>
            <a:ext cx="11188140" cy="1142582"/>
          </a:xfrm>
          <a:prstGeom prst="rect">
            <a:avLst/>
          </a:prstGeom>
          <a:solidFill>
            <a:schemeClr val="accent4">
              <a:lumMod val="20000"/>
              <a:lumOff val="80000"/>
            </a:schemeClr>
          </a:solidFill>
        </p:spPr>
        <p:txBody>
          <a:bodyPr wrap="square" lIns="91403" tIns="45701" rIns="91403" bIns="45701">
            <a:spAutoFit/>
          </a:bodyPr>
          <a:lstStyle/>
          <a:p>
            <a:pPr>
              <a:lnSpc>
                <a:spcPct val="150000"/>
              </a:lnSpc>
            </a:pPr>
            <a:r>
              <a:rPr lang="zh-CN" altLang="en-US"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过滤特殊字符</a:t>
            </a:r>
            <a:r>
              <a:rPr lang="zh-CN" altLang="en-US" sz="1600" b="1" dirty="0">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过滤特殊字符的方法又称做</a:t>
            </a:r>
            <a:r>
              <a:rPr lang="en-US" altLang="zh-CN" sz="1600" dirty="0">
                <a:latin typeface="楷体" panose="02010609060101010101" pitchFamily="49" charset="-122"/>
                <a:ea typeface="楷体" panose="02010609060101010101" pitchFamily="49" charset="-122"/>
                <a:cs typeface="楷体" panose="02010609060101010101" pitchFamily="49" charset="-122"/>
              </a:rPr>
              <a:t>XSS Filter</a:t>
            </a:r>
            <a:r>
              <a:rPr lang="zh-CN" altLang="en-US" sz="1600" dirty="0">
                <a:latin typeface="楷体" panose="02010609060101010101" pitchFamily="49" charset="-122"/>
                <a:ea typeface="楷体" panose="02010609060101010101" pitchFamily="49" charset="-122"/>
                <a:cs typeface="楷体" panose="02010609060101010101" pitchFamily="49" charset="-122"/>
              </a:rPr>
              <a:t>，其作用就是过滤客户端提交的有害信息，从而防范</a:t>
            </a:r>
            <a:r>
              <a:rPr lang="en-US" altLang="zh-CN" sz="1600" dirty="0">
                <a:latin typeface="楷体" panose="02010609060101010101" pitchFamily="49" charset="-122"/>
                <a:ea typeface="楷体" panose="02010609060101010101" pitchFamily="49" charset="-122"/>
                <a:cs typeface="楷体" panose="02010609060101010101" pitchFamily="49" charset="-122"/>
              </a:rPr>
              <a:t>XSS</a:t>
            </a:r>
            <a:r>
              <a:rPr lang="zh-CN" altLang="en-US" sz="1600" dirty="0">
                <a:latin typeface="楷体" panose="02010609060101010101" pitchFamily="49" charset="-122"/>
                <a:ea typeface="楷体" panose="02010609060101010101" pitchFamily="49" charset="-122"/>
                <a:cs typeface="楷体" panose="02010609060101010101" pitchFamily="49" charset="-122"/>
              </a:rPr>
              <a:t>攻击。如果跨站代码要想执行，必须得用到一些脚本中的关键函数或者标签，如果能写一个较为严密的过滤函数，将输入信息中的关键字过滤掉，那跨站脚本就不能被浏览器识别和执行了。</a:t>
            </a:r>
          </a:p>
        </p:txBody>
      </p:sp>
      <p:sp>
        <p:nvSpPr>
          <p:cNvPr id="8" name="矩形 7"/>
          <p:cNvSpPr/>
          <p:nvPr/>
        </p:nvSpPr>
        <p:spPr>
          <a:xfrm>
            <a:off x="580012" y="2605757"/>
            <a:ext cx="11188139" cy="1567180"/>
          </a:xfrm>
          <a:prstGeom prst="rect">
            <a:avLst/>
          </a:prstGeom>
          <a:solidFill>
            <a:schemeClr val="accent5">
              <a:lumMod val="20000"/>
              <a:lumOff val="80000"/>
            </a:schemeClr>
          </a:solidFill>
        </p:spPr>
        <p:txBody>
          <a:bodyPr wrap="square" lIns="91403" tIns="45701" rIns="91403" bIns="45701">
            <a:spAutoFit/>
          </a:bodyPr>
          <a:lstStyle/>
          <a:p>
            <a:pPr>
              <a:lnSpc>
                <a:spcPct val="150000"/>
              </a:lnSpc>
            </a:pPr>
            <a:r>
              <a:rPr lang="zh-CN" altLang="en-US" sz="1600" b="1" dirty="0">
                <a:solidFill>
                  <a:srgbClr val="C00000"/>
                </a:solidFill>
                <a:latin typeface="楷体" panose="02010609060101010101" pitchFamily="49" charset="-122"/>
                <a:ea typeface="楷体" panose="02010609060101010101" pitchFamily="49" charset="-122"/>
              </a:rPr>
              <a:t>使用实体化编码</a:t>
            </a:r>
            <a:r>
              <a:rPr lang="zh-CN" altLang="zh-CN" sz="1600" b="1"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在测试和使用的跨站代码中几乎都会使用到一些常见的特殊符号。有了这些特殊符号，攻击者就可以肆意地进行闭合标签、篡改页面、提交请求等行为。在输出内容之前，如果能够对特殊字符进行编码和转义，让浏览器能区分这些字符是被用作文字显示而不是代码执行，就会导致攻击者没有办法让代码被浏览器执行。编码的方式有很多种，每种都适应于不同的环境。下面介绍两种常见的安全编码。</a:t>
            </a:r>
            <a:endParaRPr lang="zh-CN" altLang="zh-CN" sz="1600" dirty="0">
              <a:latin typeface="楷体" panose="02010609060101010101" pitchFamily="49" charset="-122"/>
              <a:ea typeface="楷体" panose="02010609060101010101" pitchFamily="49" charset="-122"/>
            </a:endParaRPr>
          </a:p>
        </p:txBody>
      </p:sp>
      <p:sp>
        <p:nvSpPr>
          <p:cNvPr id="9" name="矩形 8"/>
          <p:cNvSpPr/>
          <p:nvPr/>
        </p:nvSpPr>
        <p:spPr>
          <a:xfrm>
            <a:off x="587727" y="4281999"/>
            <a:ext cx="11188140" cy="1142582"/>
          </a:xfrm>
          <a:prstGeom prst="rect">
            <a:avLst/>
          </a:prstGeom>
          <a:solidFill>
            <a:schemeClr val="accent4">
              <a:lumMod val="20000"/>
              <a:lumOff val="80000"/>
            </a:schemeClr>
          </a:solidFill>
        </p:spPr>
        <p:txBody>
          <a:bodyPr wrap="square" lIns="91403" tIns="45701" rIns="91403" bIns="45701">
            <a:spAutoFit/>
          </a:bodyPr>
          <a:lstStyle/>
          <a:p>
            <a:pPr>
              <a:lnSpc>
                <a:spcPct val="150000"/>
              </a:lnSpc>
            </a:pPr>
            <a:r>
              <a:rPr lang="en-US" altLang="zh-CN"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Html</a:t>
            </a:r>
            <a:r>
              <a:rPr lang="zh-CN" altLang="en-US"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编码。</a:t>
            </a:r>
            <a:r>
              <a:rPr lang="zh-CN" altLang="en-US" sz="1600" dirty="0">
                <a:latin typeface="楷体" panose="02010609060101010101" pitchFamily="49" charset="-122"/>
                <a:ea typeface="楷体" panose="02010609060101010101" pitchFamily="49" charset="-122"/>
                <a:cs typeface="楷体" panose="02010609060101010101" pitchFamily="49" charset="-122"/>
              </a:rPr>
              <a:t>这是对于</a:t>
            </a:r>
            <a:r>
              <a:rPr lang="en-US" altLang="zh-CN" sz="1600" dirty="0">
                <a:latin typeface="楷体" panose="02010609060101010101" pitchFamily="49" charset="-122"/>
                <a:ea typeface="楷体" panose="02010609060101010101" pitchFamily="49" charset="-122"/>
                <a:cs typeface="楷体" panose="02010609060101010101" pitchFamily="49" charset="-122"/>
              </a:rPr>
              <a:t>Html</a:t>
            </a:r>
            <a:r>
              <a:rPr lang="zh-CN" altLang="en-US" sz="1600" dirty="0">
                <a:latin typeface="楷体" panose="02010609060101010101" pitchFamily="49" charset="-122"/>
                <a:ea typeface="楷体" panose="02010609060101010101" pitchFamily="49" charset="-122"/>
                <a:cs typeface="楷体" panose="02010609060101010101" pitchFamily="49" charset="-122"/>
              </a:rPr>
              <a:t>中特殊字符的重新编码，称为</a:t>
            </a:r>
            <a:r>
              <a:rPr lang="en-US" altLang="zh-CN" sz="1600" dirty="0" err="1">
                <a:latin typeface="楷体" panose="02010609060101010101" pitchFamily="49" charset="-122"/>
                <a:ea typeface="楷体" panose="02010609060101010101" pitchFamily="49" charset="-122"/>
                <a:cs typeface="楷体" panose="02010609060101010101" pitchFamily="49" charset="-122"/>
              </a:rPr>
              <a:t>HtmlEncode</a:t>
            </a:r>
            <a:r>
              <a:rPr lang="zh-CN" altLang="en-US" sz="1600" dirty="0">
                <a:latin typeface="楷体" panose="02010609060101010101" pitchFamily="49" charset="-122"/>
                <a:ea typeface="楷体" panose="02010609060101010101" pitchFamily="49" charset="-122"/>
                <a:cs typeface="楷体" panose="02010609060101010101" pitchFamily="49" charset="-122"/>
              </a:rPr>
              <a:t>。为了对抗</a:t>
            </a:r>
            <a:r>
              <a:rPr lang="en-US" altLang="zh-CN" sz="1600" dirty="0">
                <a:latin typeface="楷体" panose="02010609060101010101" pitchFamily="49" charset="-122"/>
                <a:ea typeface="楷体" panose="02010609060101010101" pitchFamily="49" charset="-122"/>
                <a:cs typeface="楷体" panose="02010609060101010101" pitchFamily="49" charset="-122"/>
              </a:rPr>
              <a:t>XSS</a:t>
            </a:r>
            <a:r>
              <a:rPr lang="zh-CN" altLang="en-US" sz="1600" dirty="0">
                <a:latin typeface="楷体" panose="02010609060101010101" pitchFamily="49" charset="-122"/>
                <a:ea typeface="楷体" panose="02010609060101010101" pitchFamily="49" charset="-122"/>
                <a:cs typeface="楷体" panose="02010609060101010101" pitchFamily="49" charset="-122"/>
              </a:rPr>
              <a:t>，需要将一些特殊符号进行</a:t>
            </a:r>
            <a:r>
              <a:rPr lang="en-US" altLang="zh-CN" sz="1600" dirty="0">
                <a:latin typeface="楷体" panose="02010609060101010101" pitchFamily="49" charset="-122"/>
                <a:ea typeface="楷体" panose="02010609060101010101" pitchFamily="49" charset="-122"/>
                <a:cs typeface="楷体" panose="02010609060101010101" pitchFamily="49" charset="-122"/>
              </a:rPr>
              <a:t>Html</a:t>
            </a:r>
            <a:r>
              <a:rPr lang="zh-CN" altLang="en-US" sz="1600" dirty="0">
                <a:latin typeface="楷体" panose="02010609060101010101" pitchFamily="49" charset="-122"/>
                <a:ea typeface="楷体" panose="02010609060101010101" pitchFamily="49" charset="-122"/>
                <a:cs typeface="楷体" panose="02010609060101010101" pitchFamily="49" charset="-122"/>
              </a:rPr>
              <a:t>实体化编码，当输出中需要这些特殊符号时，在</a:t>
            </a:r>
            <a:r>
              <a:rPr lang="en-US" altLang="zh-CN" sz="1600" dirty="0">
                <a:latin typeface="楷体" panose="02010609060101010101" pitchFamily="49" charset="-122"/>
                <a:ea typeface="楷体" panose="02010609060101010101" pitchFamily="49" charset="-122"/>
                <a:cs typeface="楷体" panose="02010609060101010101" pitchFamily="49" charset="-122"/>
              </a:rPr>
              <a:t>HTML</a:t>
            </a:r>
            <a:r>
              <a:rPr lang="zh-CN" altLang="en-US" sz="1600" dirty="0">
                <a:latin typeface="楷体" panose="02010609060101010101" pitchFamily="49" charset="-122"/>
                <a:ea typeface="楷体" panose="02010609060101010101" pitchFamily="49" charset="-122"/>
                <a:cs typeface="楷体" panose="02010609060101010101" pitchFamily="49" charset="-122"/>
              </a:rPr>
              <a:t>源码中会显示为编码后的字符，由浏览器将它们翻译成特殊字符在用户页面上输出。由此，浏览器便直到这些特殊字符只能作为文本显示，不能当作代码执行，从而规避了</a:t>
            </a:r>
            <a:r>
              <a:rPr lang="en-US" altLang="zh-CN" sz="1600" dirty="0">
                <a:latin typeface="楷体" panose="02010609060101010101" pitchFamily="49" charset="-122"/>
                <a:ea typeface="楷体" panose="02010609060101010101" pitchFamily="49" charset="-122"/>
                <a:cs typeface="楷体" panose="02010609060101010101" pitchFamily="49" charset="-122"/>
              </a:rPr>
              <a:t>XSS</a:t>
            </a:r>
            <a:r>
              <a:rPr lang="zh-CN" altLang="en-US" sz="1600" dirty="0">
                <a:latin typeface="楷体" panose="02010609060101010101" pitchFamily="49" charset="-122"/>
                <a:ea typeface="楷体" panose="02010609060101010101" pitchFamily="49" charset="-122"/>
                <a:cs typeface="楷体" panose="02010609060101010101" pitchFamily="49" charset="-122"/>
              </a:rPr>
              <a:t>风险。</a:t>
            </a:r>
          </a:p>
        </p:txBody>
      </p:sp>
      <p:sp>
        <p:nvSpPr>
          <p:cNvPr id="10" name="矩形 9"/>
          <p:cNvSpPr/>
          <p:nvPr/>
        </p:nvSpPr>
        <p:spPr>
          <a:xfrm>
            <a:off x="579755" y="5588635"/>
            <a:ext cx="11188065" cy="859790"/>
          </a:xfrm>
          <a:prstGeom prst="rect">
            <a:avLst/>
          </a:prstGeom>
          <a:solidFill>
            <a:schemeClr val="accent5">
              <a:lumMod val="20000"/>
              <a:lumOff val="80000"/>
            </a:schemeClr>
          </a:solidFill>
        </p:spPr>
        <p:txBody>
          <a:bodyPr wrap="square" lIns="91403" tIns="45701" rIns="91403" bIns="45701">
            <a:noAutofit/>
          </a:bodyPr>
          <a:lstStyle/>
          <a:p>
            <a:pPr>
              <a:lnSpc>
                <a:spcPct val="150000"/>
              </a:lnSpc>
            </a:pPr>
            <a:r>
              <a:rPr lang="en-US" altLang="zh-CN"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JavaScript</a:t>
            </a:r>
            <a:r>
              <a:rPr lang="zh-CN" altLang="en-US"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编码</a:t>
            </a:r>
            <a:r>
              <a:rPr lang="zh-CN" altLang="zh-CN" sz="1600" b="1" dirty="0">
                <a:solidFill>
                  <a:srgbClr val="C00000"/>
                </a:solidFill>
                <a:latin typeface="楷体" panose="02010609060101010101" pitchFamily="49" charset="-122"/>
                <a:ea typeface="楷体" panose="02010609060101010101" pitchFamily="49" charset="-122"/>
                <a:cs typeface="楷体" panose="02010609060101010101" pitchFamily="49" charset="-122"/>
              </a:rPr>
              <a:t>。</a:t>
            </a:r>
            <a:r>
              <a:rPr lang="zh-CN" altLang="en-US" sz="1600" dirty="0">
                <a:latin typeface="楷体" panose="02010609060101010101" pitchFamily="49" charset="-122"/>
                <a:ea typeface="楷体" panose="02010609060101010101" pitchFamily="49" charset="-122"/>
                <a:cs typeface="楷体" panose="02010609060101010101" pitchFamily="49" charset="-122"/>
              </a:rPr>
              <a:t>类似上述情况，用户的输入信息有时候被嵌入到</a:t>
            </a:r>
            <a:r>
              <a:rPr lang="en-US" altLang="zh-CN" sz="1600" dirty="0">
                <a:latin typeface="楷体" panose="02010609060101010101" pitchFamily="49" charset="-122"/>
                <a:ea typeface="楷体" panose="02010609060101010101" pitchFamily="49" charset="-122"/>
                <a:cs typeface="楷体" panose="02010609060101010101" pitchFamily="49" charset="-122"/>
              </a:rPr>
              <a:t>JavaScript</a:t>
            </a:r>
            <a:r>
              <a:rPr lang="zh-CN" altLang="en-US" sz="1600" dirty="0">
                <a:latin typeface="楷体" panose="02010609060101010101" pitchFamily="49" charset="-122"/>
                <a:ea typeface="楷体" panose="02010609060101010101" pitchFamily="49" charset="-122"/>
                <a:cs typeface="楷体" panose="02010609060101010101" pitchFamily="49" charset="-122"/>
              </a:rPr>
              <a:t>代码块中，作为动态内容输出。出于同样的安全角度，考虑到</a:t>
            </a:r>
            <a:r>
              <a:rPr lang="en-US" altLang="zh-CN" sz="1600" dirty="0">
                <a:latin typeface="楷体" panose="02010609060101010101" pitchFamily="49" charset="-122"/>
                <a:ea typeface="楷体" panose="02010609060101010101" pitchFamily="49" charset="-122"/>
                <a:cs typeface="楷体" panose="02010609060101010101" pitchFamily="49" charset="-122"/>
              </a:rPr>
              <a:t>JS</a:t>
            </a:r>
            <a:r>
              <a:rPr lang="zh-CN" altLang="en-US" sz="1600" dirty="0">
                <a:latin typeface="楷体" panose="02010609060101010101" pitchFamily="49" charset="-122"/>
                <a:ea typeface="楷体" panose="02010609060101010101" pitchFamily="49" charset="-122"/>
                <a:cs typeface="楷体" panose="02010609060101010101" pitchFamily="49" charset="-122"/>
              </a:rPr>
              <a:t>语言的特性，需要对输出信息中的特殊字符进行转义。</a:t>
            </a:r>
          </a:p>
          <a:p>
            <a:pPr>
              <a:lnSpc>
                <a:spcPct val="150000"/>
              </a:lnSpc>
            </a:pPr>
            <a:endParaRPr lang="zh-CN" altLang="zh-CN" sz="16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9" grpId="0" bldLvl="0" animBg="1"/>
      <p:bldP spid="10"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CSRF</a:t>
            </a:r>
            <a:b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b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2"/>
          <p:cNvSpPr>
            <a:spLocks noGrp="1"/>
          </p:cNvSpPr>
          <p:nvPr>
            <p:ph idx="1"/>
            <p:custDataLst>
              <p:tags r:id="rId2"/>
            </p:custDataLst>
          </p:nvPr>
        </p:nvSpPr>
        <p:spPr>
          <a:xfrm>
            <a:off x="838200" y="1689142"/>
            <a:ext cx="10515600" cy="4498288"/>
          </a:xfrm>
        </p:spPr>
        <p:txBody>
          <a:bodyPr>
            <a:normAutofit/>
          </a:bodyPr>
          <a:lstStyle/>
          <a:p>
            <a:pPr>
              <a:lnSpc>
                <a:spcPct val="130000"/>
              </a:lnSpc>
            </a:pP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CSRF，全称Cross-</a:t>
            </a:r>
            <a:r>
              <a:rPr lang="en-US" altLang="zh-CN" sz="2400" dirty="0">
                <a:solidFill>
                  <a:schemeClr val="tx1"/>
                </a:solidFill>
                <a:latin typeface="楷体" panose="02010609060101010101" pitchFamily="49" charset="-122"/>
                <a:ea typeface="楷体" panose="02010609060101010101" pitchFamily="49" charset="-122"/>
                <a:cs typeface="楷体" panose="02010609060101010101" pitchFamily="49" charset="-122"/>
              </a:rPr>
              <a:t>S</a:t>
            </a: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ite </a:t>
            </a:r>
            <a:r>
              <a:rPr lang="en-US" altLang="zh-CN" sz="2400" dirty="0">
                <a:solidFill>
                  <a:schemeClr val="tx1"/>
                </a:solidFill>
                <a:latin typeface="楷体" panose="02010609060101010101" pitchFamily="49" charset="-122"/>
                <a:ea typeface="楷体" panose="02010609060101010101" pitchFamily="49" charset="-122"/>
                <a:cs typeface="楷体" panose="02010609060101010101" pitchFamily="49" charset="-122"/>
              </a:rPr>
              <a:t>R</a:t>
            </a: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equest </a:t>
            </a:r>
            <a:r>
              <a:rPr lang="en-US" altLang="zh-CN" sz="2400" dirty="0">
                <a:solidFill>
                  <a:schemeClr val="tx1"/>
                </a:solidFill>
                <a:latin typeface="楷体" panose="02010609060101010101" pitchFamily="49" charset="-122"/>
                <a:ea typeface="楷体" panose="02010609060101010101" pitchFamily="49" charset="-122"/>
                <a:cs typeface="楷体" panose="02010609060101010101" pitchFamily="49" charset="-122"/>
              </a:rPr>
              <a:t>F</a:t>
            </a: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orgery，</a:t>
            </a:r>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rPr>
              <a:t>跨站请求伪造</a:t>
            </a: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，是指利用受害者</a:t>
            </a:r>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rPr>
              <a:t>尚未失效的身份认证信息</a:t>
            </a: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（cookie、会话等），诱骗其点击恶意链接或者访问包含攻击代码的页面，在受害人不知情的情况下</a:t>
            </a:r>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rPr>
              <a:t>以受害者的身份</a:t>
            </a: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向（身份认证信息所对应的）服务器发送请求，从而完成非法操作（如转账、改密等）。</a:t>
            </a:r>
          </a:p>
          <a:p>
            <a:pPr>
              <a:lnSpc>
                <a:spcPct val="130000"/>
              </a:lnSpc>
            </a:pPr>
            <a:r>
              <a:rPr lang="zh-CN" altLang="en-US" sz="2400" dirty="0">
                <a:solidFill>
                  <a:schemeClr val="accent1">
                    <a:lumMod val="75000"/>
                  </a:schemeClr>
                </a:solidFill>
                <a:latin typeface="楷体" panose="02010609060101010101" pitchFamily="49" charset="-122"/>
                <a:ea typeface="楷体" panose="02010609060101010101" pitchFamily="49" charset="-122"/>
                <a:cs typeface="楷体" panose="02010609060101010101" pitchFamily="49" charset="-122"/>
              </a:rPr>
              <a:t>CSRF与XSS最大的区别就在于，CSRF并没有盗取cookie而是直接利用。</a:t>
            </a:r>
          </a:p>
          <a:p>
            <a:pPr>
              <a:lnSpc>
                <a:spcPct val="130000"/>
              </a:lnSpc>
            </a:pP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在201</a:t>
            </a:r>
            <a:r>
              <a:rPr lang="en-US" altLang="zh-CN" sz="2400" dirty="0">
                <a:solidFill>
                  <a:schemeClr val="tx1"/>
                </a:solidFill>
                <a:latin typeface="楷体" panose="02010609060101010101" pitchFamily="49" charset="-122"/>
                <a:ea typeface="楷体" panose="02010609060101010101" pitchFamily="49" charset="-122"/>
                <a:cs typeface="楷体" panose="02010609060101010101" pitchFamily="49" charset="-122"/>
              </a:rPr>
              <a:t>7</a:t>
            </a:r>
            <a:r>
              <a:rPr lang="zh-CN" altLang="en-US" sz="2400" dirty="0">
                <a:solidFill>
                  <a:schemeClr val="tx1"/>
                </a:solidFill>
                <a:latin typeface="楷体" panose="02010609060101010101" pitchFamily="49" charset="-122"/>
                <a:ea typeface="楷体" panose="02010609060101010101" pitchFamily="49" charset="-122"/>
                <a:cs typeface="楷体" panose="02010609060101010101" pitchFamily="49" charset="-122"/>
              </a:rPr>
              <a:t>年发布的新版OWASP Top 10中，CSRF排名第8。</a:t>
            </a:r>
            <a:endParaRPr lang="zh-CN" altLang="en-US" sz="28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3" name="标题 1"/>
          <p:cNvSpPr txBox="1"/>
          <p:nvPr/>
        </p:nvSpPr>
        <p:spPr>
          <a:xfrm>
            <a:off x="601528" y="1100678"/>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1</a:t>
            </a:r>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CSRF</a:t>
            </a:r>
            <a:r>
              <a:rPr lang="zh-CN" altLang="en-US" sz="2400" b="1" dirty="0">
                <a:solidFill>
                  <a:schemeClr val="accent5">
                    <a:lumMod val="50000"/>
                  </a:schemeClr>
                </a:solidFill>
                <a:latin typeface="黑体" panose="02010609060101010101" pitchFamily="49" charset="-122"/>
                <a:ea typeface="黑体" panose="02010609060101010101" pitchFamily="49" charset="-122"/>
              </a:rPr>
              <a:t>定义</a:t>
            </a:r>
          </a:p>
        </p:txBody>
      </p:sp>
    </p:spTree>
  </p:cSld>
  <p:clrMapOvr>
    <a:masterClrMapping/>
  </p:clrMapOvr>
  <p:transition spd="slow" advClick="0" advTm="200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24</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CSRF</a:t>
            </a:r>
            <a:b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b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415" y="1640205"/>
            <a:ext cx="961453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p:nvPr/>
        </p:nvSpPr>
        <p:spPr>
          <a:xfrm>
            <a:off x="601528" y="1100678"/>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2</a:t>
            </a:r>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CSRF</a:t>
            </a:r>
            <a:r>
              <a:rPr lang="zh-CN" altLang="en-US" sz="2400" b="1" dirty="0">
                <a:solidFill>
                  <a:schemeClr val="accent5">
                    <a:lumMod val="50000"/>
                  </a:schemeClr>
                </a:solidFill>
                <a:latin typeface="黑体" panose="02010609060101010101" pitchFamily="49" charset="-122"/>
                <a:ea typeface="黑体" panose="02010609060101010101" pitchFamily="49" charset="-122"/>
              </a:rPr>
              <a:t>的原理</a:t>
            </a:r>
          </a:p>
        </p:txBody>
      </p:sp>
    </p:spTree>
  </p:cSld>
  <p:clrMapOvr>
    <a:masterClrMapping/>
  </p:clrMapOvr>
  <p:transition spd="slow" advClick="0" advTm="200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25</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CSRF</a:t>
            </a:r>
            <a:b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br>
            <a:endPar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8" name="标题 1"/>
          <p:cNvSpPr txBox="1"/>
          <p:nvPr/>
        </p:nvSpPr>
        <p:spPr>
          <a:xfrm>
            <a:off x="601528" y="1000348"/>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2</a:t>
            </a:r>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CSRF</a:t>
            </a:r>
            <a:r>
              <a:rPr lang="zh-CN" altLang="en-US" sz="2400" b="1" dirty="0">
                <a:solidFill>
                  <a:schemeClr val="accent5">
                    <a:lumMod val="50000"/>
                  </a:schemeClr>
                </a:solidFill>
                <a:latin typeface="黑体" panose="02010609060101010101" pitchFamily="49" charset="-122"/>
                <a:ea typeface="黑体" panose="02010609060101010101" pitchFamily="49" charset="-122"/>
              </a:rPr>
              <a:t>的简介</a:t>
            </a:r>
          </a:p>
        </p:txBody>
      </p:sp>
      <p:sp>
        <p:nvSpPr>
          <p:cNvPr id="2" name="内容占位符 2"/>
          <p:cNvSpPr>
            <a:spLocks noGrp="1"/>
          </p:cNvSpPr>
          <p:nvPr>
            <p:ph idx="1"/>
            <p:custDataLst>
              <p:tags r:id="rId2"/>
            </p:custDataLst>
          </p:nvPr>
        </p:nvSpPr>
        <p:spPr>
          <a:xfrm>
            <a:off x="838200" y="1447800"/>
            <a:ext cx="10515600" cy="5013325"/>
          </a:xfrm>
        </p:spPr>
        <p:txBody>
          <a:bodyPr>
            <a:normAutofit fontScale="87500" lnSpcReduction="20000"/>
          </a:bodyPr>
          <a:lstStyle/>
          <a:p>
            <a:pPr>
              <a:lnSpc>
                <a:spcPct val="130000"/>
              </a:lnSpc>
            </a:pPr>
            <a:r>
              <a:rPr lang="en-US" altLang="zh-CN" sz="2800" dirty="0">
                <a:solidFill>
                  <a:schemeClr val="tx1"/>
                </a:solidFill>
                <a:latin typeface="楷体" panose="02010609060101010101" pitchFamily="49" charset="-122"/>
                <a:ea typeface="楷体" panose="02010609060101010101" pitchFamily="49" charset="-122"/>
                <a:cs typeface="楷体" panose="02010609060101010101" pitchFamily="49" charset="-122"/>
              </a:rPr>
              <a:t>CSRF</a:t>
            </a:r>
            <a:r>
              <a:rPr lang="zh-CN" altLang="en-US" sz="2800" dirty="0">
                <a:solidFill>
                  <a:schemeClr val="tx1"/>
                </a:solidFill>
                <a:latin typeface="楷体" panose="02010609060101010101" pitchFamily="49" charset="-122"/>
                <a:ea typeface="楷体" panose="02010609060101010101" pitchFamily="49" charset="-122"/>
                <a:cs typeface="楷体" panose="02010609060101010101" pitchFamily="49" charset="-122"/>
              </a:rPr>
              <a:t>的整个攻击过程示例（银行转账）：</a:t>
            </a:r>
          </a:p>
          <a:p>
            <a:pPr marL="0" indent="0">
              <a:lnSpc>
                <a:spcPct val="130000"/>
              </a:lnSpc>
              <a:buNone/>
            </a:pPr>
            <a:r>
              <a:rPr lang="zh-CN" altLang="en-US" sz="2800" dirty="0">
                <a:solidFill>
                  <a:schemeClr val="tx1"/>
                </a:solidFill>
                <a:latin typeface="楷体" panose="02010609060101010101" pitchFamily="49" charset="-122"/>
                <a:ea typeface="楷体" panose="02010609060101010101" pitchFamily="49" charset="-122"/>
                <a:cs typeface="楷体" panose="02010609060101010101" pitchFamily="49" charset="-122"/>
              </a:rPr>
              <a:t>假如一家银行用以运行转账操作的URL地址如下http://www.examplebank.com/withdraw?account=AccoutName&amp;amount=1000&amp;for=PayeeName</a:t>
            </a:r>
          </a:p>
          <a:p>
            <a:pPr>
              <a:lnSpc>
                <a:spcPct val="130000"/>
              </a:lnSpc>
            </a:pPr>
            <a:r>
              <a:rPr lang="en-US" altLang="zh-CN" sz="2800" dirty="0">
                <a:solidFill>
                  <a:schemeClr val="tx1"/>
                </a:solidFill>
                <a:latin typeface="楷体" panose="02010609060101010101" pitchFamily="49" charset="-122"/>
                <a:ea typeface="楷体" panose="02010609060101010101" pitchFamily="49" charset="-122"/>
                <a:cs typeface="楷体" panose="02010609060101010101" pitchFamily="49" charset="-122"/>
              </a:rPr>
              <a:t>1</a:t>
            </a:r>
            <a:r>
              <a:rPr lang="zh-CN" altLang="en-US" sz="2800" dirty="0">
                <a:solidFill>
                  <a:schemeClr val="tx1"/>
                </a:solidFill>
                <a:latin typeface="楷体" panose="02010609060101010101" pitchFamily="49" charset="-122"/>
                <a:ea typeface="楷体" panose="02010609060101010101" pitchFamily="49" charset="-122"/>
                <a:cs typeface="楷体" panose="02010609060101010101" pitchFamily="49" charset="-122"/>
              </a:rPr>
              <a:t>、受害者登录银行网站，通过身份验证，在本机生成</a:t>
            </a:r>
            <a:r>
              <a:rPr lang="en-US" altLang="zh-CN" sz="2800" dirty="0">
                <a:solidFill>
                  <a:schemeClr val="tx1"/>
                </a:solidFill>
                <a:latin typeface="楷体" panose="02010609060101010101" pitchFamily="49" charset="-122"/>
                <a:ea typeface="楷体" panose="02010609060101010101" pitchFamily="49" charset="-122"/>
                <a:cs typeface="楷体" panose="02010609060101010101" pitchFamily="49" charset="-122"/>
              </a:rPr>
              <a:t>Cookie</a:t>
            </a:r>
          </a:p>
          <a:p>
            <a:pPr>
              <a:lnSpc>
                <a:spcPct val="130000"/>
              </a:lnSpc>
            </a:pPr>
            <a:r>
              <a:rPr lang="en-US" altLang="zh-CN" sz="2800" dirty="0">
                <a:solidFill>
                  <a:schemeClr val="tx1"/>
                </a:solidFill>
                <a:latin typeface="楷体" panose="02010609060101010101" pitchFamily="49" charset="-122"/>
                <a:ea typeface="楷体" panose="02010609060101010101" pitchFamily="49" charset="-122"/>
                <a:cs typeface="楷体" panose="02010609060101010101" pitchFamily="49" charset="-122"/>
              </a:rPr>
              <a:t>2</a:t>
            </a:r>
            <a:r>
              <a:rPr lang="zh-CN" altLang="en-US" sz="2800" dirty="0">
                <a:solidFill>
                  <a:schemeClr val="tx1"/>
                </a:solidFill>
                <a:latin typeface="楷体" panose="02010609060101010101" pitchFamily="49" charset="-122"/>
                <a:ea typeface="楷体" panose="02010609060101010101" pitchFamily="49" charset="-122"/>
                <a:cs typeface="楷体" panose="02010609060101010101" pitchFamily="49" charset="-122"/>
              </a:rPr>
              <a:t>、受害者单击了含恶意代码的链接，或者直接访问了第三方网站</a:t>
            </a:r>
            <a:r>
              <a:rPr lang="en-US" altLang="zh-CN" sz="2800" dirty="0">
                <a:solidFill>
                  <a:schemeClr val="tx1"/>
                </a:solidFill>
                <a:latin typeface="楷体" panose="02010609060101010101" pitchFamily="49" charset="-122"/>
                <a:ea typeface="楷体" panose="02010609060101010101" pitchFamily="49" charset="-122"/>
                <a:cs typeface="楷体" panose="02010609060101010101" pitchFamily="49" charset="-122"/>
              </a:rPr>
              <a:t>evil.com</a:t>
            </a:r>
            <a:r>
              <a:rPr lang="zh-CN" altLang="en-US" sz="2800" dirty="0">
                <a:solidFill>
                  <a:schemeClr val="tx1"/>
                </a:solidFill>
                <a:latin typeface="楷体" panose="02010609060101010101" pitchFamily="49" charset="-122"/>
                <a:ea typeface="楷体" panose="02010609060101010101" pitchFamily="49" charset="-122"/>
                <a:cs typeface="楷体" panose="02010609060101010101" pitchFamily="49" charset="-122"/>
              </a:rPr>
              <a:t>，并浏览带有下面</a:t>
            </a:r>
            <a:r>
              <a:rPr lang="en-US" altLang="zh-CN" sz="2800" dirty="0">
                <a:solidFill>
                  <a:schemeClr val="tx1"/>
                </a:solidFill>
                <a:latin typeface="楷体" panose="02010609060101010101" pitchFamily="49" charset="-122"/>
                <a:ea typeface="楷体" panose="02010609060101010101" pitchFamily="49" charset="-122"/>
                <a:cs typeface="楷体" panose="02010609060101010101" pitchFamily="49" charset="-122"/>
              </a:rPr>
              <a:t>HTML</a:t>
            </a:r>
            <a:r>
              <a:rPr lang="zh-CN" altLang="en-US" sz="2800" dirty="0">
                <a:solidFill>
                  <a:schemeClr val="tx1"/>
                </a:solidFill>
                <a:latin typeface="楷体" panose="02010609060101010101" pitchFamily="49" charset="-122"/>
                <a:ea typeface="楷体" panose="02010609060101010101" pitchFamily="49" charset="-122"/>
                <a:cs typeface="楷体" panose="02010609060101010101" pitchFamily="49" charset="-122"/>
              </a:rPr>
              <a:t>代码的网页：</a:t>
            </a:r>
          </a:p>
          <a:p>
            <a:pPr>
              <a:lnSpc>
                <a:spcPct val="130000"/>
              </a:lnSpc>
            </a:pPr>
            <a:r>
              <a:rPr lang="en-US" altLang="zh-CN" sz="2800" dirty="0">
                <a:solidFill>
                  <a:schemeClr val="tx1"/>
                </a:solidFill>
                <a:latin typeface="楷体" panose="02010609060101010101" pitchFamily="49" charset="-122"/>
                <a:ea typeface="楷体" panose="02010609060101010101" pitchFamily="49" charset="-122"/>
                <a:cs typeface="楷体" panose="02010609060101010101" pitchFamily="49" charset="-122"/>
              </a:rPr>
              <a:t> &lt;img src="http://www.examplebank.com/withdraw?account=</a:t>
            </a:r>
            <a:r>
              <a:rPr lang="en-US" altLang="zh-CN" sz="2800" dirty="0">
                <a:solidFill>
                  <a:srgbClr val="FF0000"/>
                </a:solidFill>
                <a:latin typeface="楷体" panose="02010609060101010101" pitchFamily="49" charset="-122"/>
                <a:ea typeface="楷体" panose="02010609060101010101" pitchFamily="49" charset="-122"/>
                <a:cs typeface="楷体" panose="02010609060101010101" pitchFamily="49" charset="-122"/>
              </a:rPr>
              <a:t>Alice</a:t>
            </a:r>
            <a:r>
              <a:rPr lang="en-US" altLang="zh-CN" sz="2800" dirty="0">
                <a:solidFill>
                  <a:schemeClr val="tx1"/>
                </a:solidFill>
                <a:latin typeface="楷体" panose="02010609060101010101" pitchFamily="49" charset="-122"/>
                <a:ea typeface="楷体" panose="02010609060101010101" pitchFamily="49" charset="-122"/>
                <a:cs typeface="楷体" panose="02010609060101010101" pitchFamily="49" charset="-122"/>
              </a:rPr>
              <a:t>&amp;amount=</a:t>
            </a:r>
            <a:r>
              <a:rPr lang="en-US" altLang="zh-CN" sz="2800" dirty="0">
                <a:solidFill>
                  <a:srgbClr val="FF0000"/>
                </a:solidFill>
                <a:latin typeface="楷体" panose="02010609060101010101" pitchFamily="49" charset="-122"/>
                <a:ea typeface="楷体" panose="02010609060101010101" pitchFamily="49" charset="-122"/>
                <a:cs typeface="楷体" panose="02010609060101010101" pitchFamily="49" charset="-122"/>
              </a:rPr>
              <a:t>1000</a:t>
            </a:r>
            <a:r>
              <a:rPr lang="en-US" altLang="zh-CN" sz="2800" dirty="0">
                <a:solidFill>
                  <a:schemeClr val="tx1"/>
                </a:solidFill>
                <a:latin typeface="楷体" panose="02010609060101010101" pitchFamily="49" charset="-122"/>
                <a:ea typeface="楷体" panose="02010609060101010101" pitchFamily="49" charset="-122"/>
                <a:cs typeface="楷体" panose="02010609060101010101" pitchFamily="49" charset="-122"/>
              </a:rPr>
              <a:t>&amp;for=Badman"&gt;</a:t>
            </a:r>
          </a:p>
        </p:txBody>
      </p:sp>
    </p:spTree>
  </p:cSld>
  <p:clrMapOvr>
    <a:masterClrMapping/>
  </p:clrMapOvr>
  <p:transition spd="slow" advClick="0" advTm="200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CSRF</a:t>
            </a:r>
            <a:b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b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8" name="标题 1"/>
          <p:cNvSpPr txBox="1"/>
          <p:nvPr/>
        </p:nvSpPr>
        <p:spPr>
          <a:xfrm>
            <a:off x="601528" y="1100678"/>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2</a:t>
            </a:r>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CSRF</a:t>
            </a:r>
            <a:r>
              <a:rPr lang="zh-CN" altLang="en-US" sz="2400" b="1" dirty="0">
                <a:solidFill>
                  <a:schemeClr val="accent5">
                    <a:lumMod val="50000"/>
                  </a:schemeClr>
                </a:solidFill>
                <a:latin typeface="黑体" panose="02010609060101010101" pitchFamily="49" charset="-122"/>
                <a:ea typeface="黑体" panose="02010609060101010101" pitchFamily="49" charset="-122"/>
              </a:rPr>
              <a:t>的简介</a:t>
            </a:r>
          </a:p>
        </p:txBody>
      </p:sp>
      <p:sp>
        <p:nvSpPr>
          <p:cNvPr id="6" name="内容占位符 2"/>
          <p:cNvSpPr txBox="1"/>
          <p:nvPr>
            <p:custDataLst>
              <p:tags r:id="rId2"/>
            </p:custDataLst>
          </p:nvPr>
        </p:nvSpPr>
        <p:spPr>
          <a:xfrm>
            <a:off x="779145" y="1753870"/>
            <a:ext cx="10515600" cy="42335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zh-CN" sz="2800" dirty="0">
                <a:latin typeface="楷体" panose="02010609060101010101" pitchFamily="49" charset="-122"/>
                <a:ea typeface="楷体" panose="02010609060101010101" pitchFamily="49" charset="-122"/>
                <a:cs typeface="楷体" panose="02010609060101010101" pitchFamily="49" charset="-122"/>
              </a:rPr>
              <a:t>3</a:t>
            </a:r>
            <a:r>
              <a:rPr lang="zh-CN" altLang="en-US" sz="2800" dirty="0">
                <a:latin typeface="楷体" panose="02010609060101010101" pitchFamily="49" charset="-122"/>
                <a:ea typeface="楷体" panose="02010609060101010101" pitchFamily="49" charset="-122"/>
                <a:cs typeface="楷体" panose="02010609060101010101" pitchFamily="49" charset="-122"/>
              </a:rPr>
              <a:t>、恶意代码利用受害者的身份发送一个请求，执行</a:t>
            </a:r>
            <a:r>
              <a:rPr lang="en-US" altLang="zh-CN" sz="2800" dirty="0">
                <a:latin typeface="楷体" panose="02010609060101010101" pitchFamily="49" charset="-122"/>
                <a:ea typeface="楷体" panose="02010609060101010101" pitchFamily="49" charset="-122"/>
                <a:cs typeface="楷体" panose="02010609060101010101" pitchFamily="49" charset="-122"/>
              </a:rPr>
              <a:t>CSRF</a:t>
            </a:r>
          </a:p>
          <a:p>
            <a:pPr>
              <a:lnSpc>
                <a:spcPct val="130000"/>
              </a:lnSpc>
            </a:pPr>
            <a:r>
              <a:rPr lang="en-US" altLang="zh-CN" sz="2800" dirty="0">
                <a:latin typeface="楷体" panose="02010609060101010101" pitchFamily="49" charset="-122"/>
                <a:ea typeface="楷体" panose="02010609060101010101" pitchFamily="49" charset="-122"/>
                <a:cs typeface="楷体" panose="02010609060101010101" pitchFamily="49" charset="-122"/>
              </a:rPr>
              <a:t>4</a:t>
            </a:r>
            <a:r>
              <a:rPr lang="zh-CN" altLang="en-US" sz="2800" dirty="0">
                <a:latin typeface="楷体" panose="02010609060101010101" pitchFamily="49" charset="-122"/>
                <a:ea typeface="楷体" panose="02010609060101010101" pitchFamily="49" charset="-122"/>
                <a:cs typeface="楷体" panose="02010609060101010101" pitchFamily="49" charset="-122"/>
              </a:rPr>
              <a:t>、由于受害者Alice的用户之前刚访问过银行不久，登录信息尚未过期，又</a:t>
            </a:r>
            <a:r>
              <a:rPr lang="zh-CN" altLang="en-US" sz="2800" dirty="0">
                <a:latin typeface="楷体" panose="02010609060101010101" pitchFamily="49" charset="-122"/>
                <a:ea typeface="楷体" panose="02010609060101010101" pitchFamily="49" charset="-122"/>
                <a:cs typeface="楷体" panose="02010609060101010101" pitchFamily="49" charset="-122"/>
                <a:sym typeface="+mn-ea"/>
              </a:rPr>
              <a:t>访问了恶意站点，而她</a:t>
            </a:r>
            <a:r>
              <a:rPr lang="zh-CN" altLang="en-US" sz="2800" dirty="0">
                <a:latin typeface="楷体" panose="02010609060101010101" pitchFamily="49" charset="-122"/>
                <a:ea typeface="楷体" panose="02010609060101010101" pitchFamily="49" charset="-122"/>
                <a:cs typeface="楷体" panose="02010609060101010101" pitchFamily="49" charset="-122"/>
              </a:rPr>
              <a:t>那么她就会损失1000资金。</a:t>
            </a:r>
          </a:p>
          <a:p>
            <a:pPr marL="0" indent="457200" fontAlgn="auto">
              <a:lnSpc>
                <a:spcPct val="130000"/>
              </a:lnSpc>
              <a:buNone/>
            </a:pPr>
            <a:r>
              <a:rPr lang="zh-CN" altLang="en-US" sz="2800" dirty="0">
                <a:latin typeface="楷体" panose="02010609060101010101" pitchFamily="49" charset="-122"/>
                <a:ea typeface="楷体" panose="02010609060101010101" pitchFamily="49" charset="-122"/>
                <a:cs typeface="楷体" panose="02010609060101010101" pitchFamily="49" charset="-122"/>
              </a:rPr>
              <a:t>透过例子能够看出，攻击者并不能通过CSRF攻击来直接获取用户的账户控制权，也不能直接窃取用户的任何信息。他们能做到的，是</a:t>
            </a:r>
            <a:r>
              <a:rPr lang="zh-CN" altLang="en-US" sz="2800" dirty="0">
                <a:solidFill>
                  <a:srgbClr val="C00000"/>
                </a:solidFill>
                <a:latin typeface="楷体" panose="02010609060101010101" pitchFamily="49" charset="-122"/>
                <a:ea typeface="楷体" panose="02010609060101010101" pitchFamily="49" charset="-122"/>
                <a:cs typeface="楷体" panose="02010609060101010101" pitchFamily="49" charset="-122"/>
              </a:rPr>
              <a:t>欺骗用户浏览器，让其以用户的名义运行操作</a:t>
            </a:r>
            <a:r>
              <a:rPr lang="zh-CN" altLang="en-US" sz="2800" dirty="0">
                <a:latin typeface="楷体" panose="02010609060101010101" pitchFamily="49" charset="-122"/>
                <a:ea typeface="楷体" panose="02010609060101010101" pitchFamily="49" charset="-122"/>
                <a:cs typeface="楷体" panose="02010609060101010101" pitchFamily="49" charset="-122"/>
              </a:rPr>
              <a:t>。</a:t>
            </a:r>
          </a:p>
          <a:p>
            <a:pPr marL="0" indent="457200" fontAlgn="auto">
              <a:lnSpc>
                <a:spcPct val="130000"/>
              </a:lnSpc>
              <a:buNone/>
            </a:pPr>
            <a:r>
              <a:rPr lang="zh-CN" altLang="en-US" sz="2800" dirty="0">
                <a:latin typeface="楷体" panose="02010609060101010101" pitchFamily="49" charset="-122"/>
                <a:ea typeface="楷体" panose="02010609060101010101" pitchFamily="49" charset="-122"/>
                <a:cs typeface="楷体" panose="02010609060101010101" pitchFamily="49" charset="-122"/>
              </a:rPr>
              <a:t>在整个攻击过程中，交易是以受害者的身份发起的。</a:t>
            </a:r>
          </a:p>
        </p:txBody>
      </p:sp>
    </p:spTree>
  </p:cSld>
  <p:clrMapOvr>
    <a:masterClrMapping/>
  </p:clrMapOvr>
  <p:transition spd="slow" advClick="0" advTm="2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27</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CSRF</a:t>
            </a:r>
            <a:b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br>
            <a:endPar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8" name="标题 1"/>
          <p:cNvSpPr txBox="1"/>
          <p:nvPr/>
        </p:nvSpPr>
        <p:spPr>
          <a:xfrm>
            <a:off x="601528" y="1100678"/>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3</a:t>
            </a:r>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CSRF</a:t>
            </a:r>
            <a:r>
              <a:rPr lang="zh-CN" altLang="en-US" sz="2400" b="1" dirty="0">
                <a:solidFill>
                  <a:schemeClr val="accent5">
                    <a:lumMod val="50000"/>
                  </a:schemeClr>
                </a:solidFill>
                <a:latin typeface="黑体" panose="02010609060101010101" pitchFamily="49" charset="-122"/>
                <a:ea typeface="黑体" panose="02010609060101010101" pitchFamily="49" charset="-122"/>
              </a:rPr>
              <a:t>与</a:t>
            </a:r>
            <a:r>
              <a:rPr lang="en-US" altLang="zh-CN" sz="2400" b="1" dirty="0">
                <a:solidFill>
                  <a:schemeClr val="accent5">
                    <a:lumMod val="50000"/>
                  </a:schemeClr>
                </a:solidFill>
                <a:latin typeface="黑体" panose="02010609060101010101" pitchFamily="49" charset="-122"/>
                <a:ea typeface="黑体" panose="02010609060101010101" pitchFamily="49" charset="-122"/>
              </a:rPr>
              <a:t>XSS</a:t>
            </a:r>
            <a:r>
              <a:rPr lang="zh-CN" altLang="en-US" sz="2400" b="1" dirty="0">
                <a:solidFill>
                  <a:schemeClr val="accent5">
                    <a:lumMod val="50000"/>
                  </a:schemeClr>
                </a:solidFill>
                <a:latin typeface="黑体" panose="02010609060101010101" pitchFamily="49" charset="-122"/>
                <a:ea typeface="黑体" panose="02010609060101010101" pitchFamily="49" charset="-122"/>
              </a:rPr>
              <a:t>的区别</a:t>
            </a:r>
          </a:p>
        </p:txBody>
      </p:sp>
      <p:graphicFrame>
        <p:nvGraphicFramePr>
          <p:cNvPr id="2" name="内容占位符 3"/>
          <p:cNvGraphicFramePr>
            <a:graphicFrameLocks noGrp="1"/>
          </p:cNvGraphicFramePr>
          <p:nvPr>
            <p:ph idx="1"/>
            <p:custDataLst>
              <p:tags r:id="rId2"/>
            </p:custDataLst>
          </p:nvPr>
        </p:nvGraphicFramePr>
        <p:xfrm>
          <a:off x="779145" y="1640853"/>
          <a:ext cx="10718165" cy="4450831"/>
        </p:xfrm>
        <a:graphic>
          <a:graphicData uri="http://schemas.openxmlformats.org/drawingml/2006/table">
            <a:tbl>
              <a:tblPr firstRow="1" bandRow="1">
                <a:tableStyleId>{5C22544A-7EE6-4342-B048-85BDC9FD1C3A}</a:tableStyleId>
              </a:tblPr>
              <a:tblGrid>
                <a:gridCol w="2139950">
                  <a:extLst>
                    <a:ext uri="{9D8B030D-6E8A-4147-A177-3AD203B41FA5}">
                      <a16:colId xmlns:a16="http://schemas.microsoft.com/office/drawing/2014/main" val="20000"/>
                    </a:ext>
                  </a:extLst>
                </a:gridCol>
                <a:gridCol w="3766820">
                  <a:extLst>
                    <a:ext uri="{9D8B030D-6E8A-4147-A177-3AD203B41FA5}">
                      <a16:colId xmlns:a16="http://schemas.microsoft.com/office/drawing/2014/main" val="20001"/>
                    </a:ext>
                  </a:extLst>
                </a:gridCol>
                <a:gridCol w="4811395">
                  <a:extLst>
                    <a:ext uri="{9D8B030D-6E8A-4147-A177-3AD203B41FA5}">
                      <a16:colId xmlns:a16="http://schemas.microsoft.com/office/drawing/2014/main" val="20002"/>
                    </a:ext>
                  </a:extLst>
                </a:gridCol>
              </a:tblGrid>
              <a:tr h="794512">
                <a:tc>
                  <a:txBody>
                    <a:bodyPr/>
                    <a:lstStyle/>
                    <a:p>
                      <a:pPr>
                        <a:buNone/>
                      </a:pPr>
                      <a:endParaRPr lang="zh-CN" altLang="en-US" sz="2400" dirty="0">
                        <a:latin typeface="楷体" panose="02010609060101010101" pitchFamily="49" charset="-122"/>
                        <a:ea typeface="楷体" panose="02010609060101010101" pitchFamily="49" charset="-122"/>
                      </a:endParaRPr>
                    </a:p>
                  </a:txBody>
                  <a:tcPr/>
                </a:tc>
                <a:tc>
                  <a:txBody>
                    <a:bodyPr/>
                    <a:lstStyle/>
                    <a:p>
                      <a:pPr>
                        <a:buNone/>
                      </a:pPr>
                      <a:r>
                        <a:rPr lang="en-US" altLang="zh-CN" sz="2400">
                          <a:latin typeface="楷体" panose="02010609060101010101" pitchFamily="49" charset="-122"/>
                          <a:ea typeface="楷体" panose="02010609060101010101" pitchFamily="49" charset="-122"/>
                        </a:rPr>
                        <a:t>CSRF</a:t>
                      </a:r>
                    </a:p>
                  </a:txBody>
                  <a:tcPr/>
                </a:tc>
                <a:tc>
                  <a:txBody>
                    <a:bodyPr/>
                    <a:lstStyle/>
                    <a:p>
                      <a:pPr>
                        <a:buNone/>
                      </a:pPr>
                      <a:r>
                        <a:rPr lang="en-US" altLang="zh-CN" sz="2400">
                          <a:latin typeface="楷体" panose="02010609060101010101" pitchFamily="49" charset="-122"/>
                          <a:ea typeface="楷体" panose="02010609060101010101" pitchFamily="49" charset="-122"/>
                        </a:rPr>
                        <a:t>XSS</a:t>
                      </a:r>
                    </a:p>
                  </a:txBody>
                  <a:tcPr/>
                </a:tc>
                <a:extLst>
                  <a:ext uri="{0D108BD9-81ED-4DB2-BD59-A6C34878D82A}">
                    <a16:rowId xmlns:a16="http://schemas.microsoft.com/office/drawing/2014/main" val="10000"/>
                  </a:ext>
                </a:extLst>
              </a:tr>
              <a:tr h="585669">
                <a:tc>
                  <a:txBody>
                    <a:bodyPr/>
                    <a:lstStyle/>
                    <a:p>
                      <a:pPr>
                        <a:buNone/>
                      </a:pPr>
                      <a:r>
                        <a:rPr lang="zh-CN" altLang="en-US" sz="2400">
                          <a:latin typeface="楷体" panose="02010609060101010101" pitchFamily="49" charset="-122"/>
                          <a:ea typeface="楷体" panose="02010609060101010101" pitchFamily="49" charset="-122"/>
                        </a:rPr>
                        <a:t>名字</a:t>
                      </a:r>
                    </a:p>
                  </a:txBody>
                  <a:tcPr/>
                </a:tc>
                <a:tc>
                  <a:txBody>
                    <a:bodyPr/>
                    <a:lstStyle/>
                    <a:p>
                      <a:pPr>
                        <a:buNone/>
                      </a:pPr>
                      <a:r>
                        <a:rPr lang="zh-CN" altLang="en-US" sz="2000">
                          <a:latin typeface="楷体" panose="02010609060101010101" pitchFamily="49" charset="-122"/>
                          <a:ea typeface="楷体" panose="02010609060101010101" pitchFamily="49" charset="-122"/>
                        </a:rPr>
                        <a:t>跨站请求伪造</a:t>
                      </a:r>
                    </a:p>
                  </a:txBody>
                  <a:tcPr/>
                </a:tc>
                <a:tc>
                  <a:txBody>
                    <a:bodyPr/>
                    <a:lstStyle/>
                    <a:p>
                      <a:pPr>
                        <a:buNone/>
                      </a:pPr>
                      <a:r>
                        <a:rPr lang="zh-CN" altLang="en-US" sz="2000">
                          <a:latin typeface="楷体" panose="02010609060101010101" pitchFamily="49" charset="-122"/>
                          <a:ea typeface="楷体" panose="02010609060101010101" pitchFamily="49" charset="-122"/>
                        </a:rPr>
                        <a:t>跨站脚本</a:t>
                      </a:r>
                    </a:p>
                  </a:txBody>
                  <a:tcPr/>
                </a:tc>
                <a:extLst>
                  <a:ext uri="{0D108BD9-81ED-4DB2-BD59-A6C34878D82A}">
                    <a16:rowId xmlns:a16="http://schemas.microsoft.com/office/drawing/2014/main" val="10001"/>
                  </a:ext>
                </a:extLst>
              </a:tr>
              <a:tr h="529485">
                <a:tc>
                  <a:txBody>
                    <a:bodyPr/>
                    <a:lstStyle/>
                    <a:p>
                      <a:pPr>
                        <a:buNone/>
                      </a:pPr>
                      <a:r>
                        <a:rPr lang="zh-CN" altLang="en-US" sz="2400">
                          <a:latin typeface="楷体" panose="02010609060101010101" pitchFamily="49" charset="-122"/>
                          <a:ea typeface="楷体" panose="02010609060101010101" pitchFamily="49" charset="-122"/>
                        </a:rPr>
                        <a:t>脚本</a:t>
                      </a:r>
                    </a:p>
                  </a:txBody>
                  <a:tcPr/>
                </a:tc>
                <a:tc>
                  <a:txBody>
                    <a:bodyPr/>
                    <a:lstStyle/>
                    <a:p>
                      <a:pPr>
                        <a:buNone/>
                      </a:pPr>
                      <a:r>
                        <a:rPr lang="zh-CN" altLang="en-US" sz="2000">
                          <a:latin typeface="楷体" panose="02010609060101010101" pitchFamily="49" charset="-122"/>
                          <a:ea typeface="楷体" panose="02010609060101010101" pitchFamily="49" charset="-122"/>
                          <a:cs typeface="楷体" panose="02010609060101010101" pitchFamily="49" charset="-122"/>
                        </a:rPr>
                        <a:t>不是必须，如</a:t>
                      </a:r>
                      <a:r>
                        <a:rPr lang="en-US" altLang="zh-CN" sz="2000">
                          <a:latin typeface="楷体" panose="02010609060101010101" pitchFamily="49" charset="-122"/>
                          <a:ea typeface="楷体" panose="02010609060101010101" pitchFamily="49" charset="-122"/>
                          <a:cs typeface="楷体" panose="02010609060101010101" pitchFamily="49" charset="-122"/>
                        </a:rPr>
                        <a:t>GET</a:t>
                      </a:r>
                      <a:r>
                        <a:rPr lang="zh-CN" altLang="en-US" sz="2000">
                          <a:latin typeface="楷体" panose="02010609060101010101" pitchFamily="49" charset="-122"/>
                          <a:ea typeface="楷体" panose="02010609060101010101" pitchFamily="49" charset="-122"/>
                          <a:cs typeface="楷体" panose="02010609060101010101" pitchFamily="49" charset="-122"/>
                        </a:rPr>
                        <a:t>的</a:t>
                      </a:r>
                      <a:r>
                        <a:rPr lang="en-US" altLang="zh-CN" sz="2000">
                          <a:latin typeface="楷体" panose="02010609060101010101" pitchFamily="49" charset="-122"/>
                          <a:ea typeface="楷体" panose="02010609060101010101" pitchFamily="49" charset="-122"/>
                          <a:cs typeface="楷体" panose="02010609060101010101" pitchFamily="49" charset="-122"/>
                        </a:rPr>
                        <a:t>CSRF</a:t>
                      </a:r>
                    </a:p>
                  </a:txBody>
                  <a:tcPr/>
                </a:tc>
                <a:tc>
                  <a:txBody>
                    <a:bodyPr/>
                    <a:lstStyle/>
                    <a:p>
                      <a:pPr>
                        <a:buNone/>
                      </a:pPr>
                      <a:r>
                        <a:rPr lang="zh-CN" altLang="en-US" sz="2000">
                          <a:latin typeface="楷体" panose="02010609060101010101" pitchFamily="49" charset="-122"/>
                          <a:ea typeface="楷体" panose="02010609060101010101" pitchFamily="49" charset="-122"/>
                          <a:cs typeface="楷体" panose="02010609060101010101" pitchFamily="49" charset="-122"/>
                        </a:rPr>
                        <a:t>需要借助</a:t>
                      </a:r>
                      <a:r>
                        <a:rPr lang="en-US" altLang="zh-CN" sz="2000">
                          <a:latin typeface="楷体" panose="02010609060101010101" pitchFamily="49" charset="-122"/>
                          <a:ea typeface="楷体" panose="02010609060101010101" pitchFamily="49" charset="-122"/>
                          <a:cs typeface="楷体" panose="02010609060101010101" pitchFamily="49" charset="-122"/>
                        </a:rPr>
                        <a:t>JavaScript</a:t>
                      </a:r>
                      <a:r>
                        <a:rPr lang="zh-CN" altLang="en-US" sz="2000">
                          <a:latin typeface="楷体" panose="02010609060101010101" pitchFamily="49" charset="-122"/>
                          <a:ea typeface="楷体" panose="02010609060101010101" pitchFamily="49" charset="-122"/>
                          <a:cs typeface="楷体" panose="02010609060101010101" pitchFamily="49" charset="-122"/>
                        </a:rPr>
                        <a:t>等脚本</a:t>
                      </a:r>
                    </a:p>
                  </a:txBody>
                  <a:tcPr/>
                </a:tc>
                <a:extLst>
                  <a:ext uri="{0D108BD9-81ED-4DB2-BD59-A6C34878D82A}">
                    <a16:rowId xmlns:a16="http://schemas.microsoft.com/office/drawing/2014/main" val="10002"/>
                  </a:ext>
                </a:extLst>
              </a:tr>
              <a:tr h="529485">
                <a:tc>
                  <a:txBody>
                    <a:bodyPr/>
                    <a:lstStyle/>
                    <a:p>
                      <a:pPr>
                        <a:buNone/>
                      </a:pPr>
                      <a:r>
                        <a:rPr lang="zh-CN" altLang="en-US" sz="2400">
                          <a:latin typeface="楷体" panose="02010609060101010101" pitchFamily="49" charset="-122"/>
                          <a:ea typeface="楷体" panose="02010609060101010101" pitchFamily="49" charset="-122"/>
                        </a:rPr>
                        <a:t>产生原因</a:t>
                      </a:r>
                    </a:p>
                  </a:txBody>
                  <a:tcPr/>
                </a:tc>
                <a:tc>
                  <a:txBody>
                    <a:bodyPr/>
                    <a:lstStyle/>
                    <a:p>
                      <a:pPr>
                        <a:buNone/>
                      </a:pPr>
                      <a:r>
                        <a:rPr lang="zh-CN" altLang="en-US" sz="2000">
                          <a:latin typeface="楷体" panose="02010609060101010101" pitchFamily="49" charset="-122"/>
                          <a:ea typeface="楷体" panose="02010609060101010101" pitchFamily="49" charset="-122"/>
                        </a:rPr>
                        <a:t>采用了隐式的验证方式</a:t>
                      </a:r>
                    </a:p>
                  </a:txBody>
                  <a:tcPr/>
                </a:tc>
                <a:tc>
                  <a:txBody>
                    <a:bodyPr/>
                    <a:lstStyle/>
                    <a:p>
                      <a:pPr>
                        <a:buNone/>
                      </a:pPr>
                      <a:r>
                        <a:rPr lang="zh-CN" altLang="en-US" sz="2000">
                          <a:latin typeface="楷体" panose="02010609060101010101" pitchFamily="49" charset="-122"/>
                          <a:ea typeface="楷体" panose="02010609060101010101" pitchFamily="49" charset="-122"/>
                        </a:rPr>
                        <a:t>对用户输入没有正确过滤</a:t>
                      </a:r>
                    </a:p>
                  </a:txBody>
                  <a:tcPr/>
                </a:tc>
                <a:extLst>
                  <a:ext uri="{0D108BD9-81ED-4DB2-BD59-A6C34878D82A}">
                    <a16:rowId xmlns:a16="http://schemas.microsoft.com/office/drawing/2014/main" val="10003"/>
                  </a:ext>
                </a:extLst>
              </a:tr>
              <a:tr h="634474">
                <a:tc>
                  <a:txBody>
                    <a:bodyPr/>
                    <a:lstStyle/>
                    <a:p>
                      <a:pPr>
                        <a:buNone/>
                      </a:pPr>
                      <a:r>
                        <a:rPr lang="zh-CN" altLang="en-US" sz="2400">
                          <a:latin typeface="楷体" panose="02010609060101010101" pitchFamily="49" charset="-122"/>
                          <a:ea typeface="楷体" panose="02010609060101010101" pitchFamily="49" charset="-122"/>
                        </a:rPr>
                        <a:t>防御技巧</a:t>
                      </a:r>
                    </a:p>
                  </a:txBody>
                  <a:tcPr/>
                </a:tc>
                <a:tc>
                  <a:txBody>
                    <a:bodyPr/>
                    <a:lstStyle/>
                    <a:p>
                      <a:pPr>
                        <a:buNone/>
                      </a:pPr>
                      <a:r>
                        <a:rPr lang="zh-CN" altLang="en-US" sz="2000">
                          <a:latin typeface="楷体" panose="02010609060101010101" pitchFamily="49" charset="-122"/>
                          <a:ea typeface="楷体" panose="02010609060101010101" pitchFamily="49" charset="-122"/>
                          <a:cs typeface="楷体" panose="02010609060101010101" pitchFamily="49" charset="-122"/>
                        </a:rPr>
                        <a:t>验证来源</a:t>
                      </a:r>
                      <a:r>
                        <a:rPr lang="en-US" altLang="zh-CN" sz="2000">
                          <a:latin typeface="楷体" panose="02010609060101010101" pitchFamily="49" charset="-122"/>
                          <a:ea typeface="楷体" panose="02010609060101010101" pitchFamily="49" charset="-122"/>
                          <a:cs typeface="楷体" panose="02010609060101010101" pitchFamily="49" charset="-122"/>
                        </a:rPr>
                        <a:t>referer</a:t>
                      </a:r>
                      <a:r>
                        <a:rPr lang="zh-CN" altLang="en-US" sz="2000">
                          <a:latin typeface="楷体" panose="02010609060101010101" pitchFamily="49" charset="-122"/>
                          <a:ea typeface="楷体" panose="02010609060101010101" pitchFamily="49" charset="-122"/>
                          <a:cs typeface="楷体" panose="02010609060101010101" pitchFamily="49" charset="-122"/>
                        </a:rPr>
                        <a:t>，使用验证码、</a:t>
                      </a:r>
                      <a:r>
                        <a:rPr lang="en-US" altLang="zh-CN" sz="2000">
                          <a:latin typeface="楷体" panose="02010609060101010101" pitchFamily="49" charset="-122"/>
                          <a:ea typeface="楷体" panose="02010609060101010101" pitchFamily="49" charset="-122"/>
                          <a:cs typeface="楷体" panose="02010609060101010101" pitchFamily="49" charset="-122"/>
                        </a:rPr>
                        <a:t>token</a:t>
                      </a:r>
                      <a:r>
                        <a:rPr lang="zh-CN" altLang="en-US" sz="2000">
                          <a:latin typeface="楷体" panose="02010609060101010101" pitchFamily="49" charset="-122"/>
                          <a:ea typeface="楷体" panose="02010609060101010101" pitchFamily="49" charset="-122"/>
                          <a:cs typeface="楷体" panose="02010609060101010101" pitchFamily="49" charset="-122"/>
                        </a:rPr>
                        <a:t>等</a:t>
                      </a:r>
                    </a:p>
                  </a:txBody>
                  <a:tcPr/>
                </a:tc>
                <a:tc>
                  <a:txBody>
                    <a:bodyPr/>
                    <a:lstStyle/>
                    <a:p>
                      <a:pPr>
                        <a:buNone/>
                      </a:pPr>
                      <a:r>
                        <a:rPr lang="zh-CN" altLang="en-US" sz="2000">
                          <a:latin typeface="楷体" panose="02010609060101010101" pitchFamily="49" charset="-122"/>
                          <a:ea typeface="楷体" panose="02010609060101010101" pitchFamily="49" charset="-122"/>
                        </a:rPr>
                        <a:t>输入过滤、输出编码等</a:t>
                      </a:r>
                    </a:p>
                  </a:txBody>
                  <a:tcPr/>
                </a:tc>
                <a:extLst>
                  <a:ext uri="{0D108BD9-81ED-4DB2-BD59-A6C34878D82A}">
                    <a16:rowId xmlns:a16="http://schemas.microsoft.com/office/drawing/2014/main" val="10004"/>
                  </a:ext>
                </a:extLst>
              </a:tr>
              <a:tr h="1171337">
                <a:tc>
                  <a:txBody>
                    <a:bodyPr/>
                    <a:lstStyle/>
                    <a:p>
                      <a:pPr>
                        <a:buNone/>
                      </a:pPr>
                      <a:r>
                        <a:rPr lang="zh-CN" altLang="en-US" sz="2400" dirty="0">
                          <a:latin typeface="楷体" panose="02010609060101010101" pitchFamily="49" charset="-122"/>
                          <a:ea typeface="楷体" panose="02010609060101010101" pitchFamily="49" charset="-122"/>
                        </a:rPr>
                        <a:t>关系</a:t>
                      </a:r>
                    </a:p>
                  </a:txBody>
                  <a:tcPr/>
                </a:tc>
                <a:tc gridSpan="2">
                  <a:txBody>
                    <a:bodyPr/>
                    <a:lstStyle/>
                    <a:p>
                      <a:pPr>
                        <a:buNone/>
                      </a:pPr>
                      <a:r>
                        <a:rPr lang="en-US" altLang="zh-CN" sz="2000" dirty="0">
                          <a:latin typeface="楷体" panose="02010609060101010101" pitchFamily="49" charset="-122"/>
                          <a:ea typeface="楷体" panose="02010609060101010101" pitchFamily="49" charset="-122"/>
                          <a:cs typeface="楷体" panose="02010609060101010101" pitchFamily="49" charset="-122"/>
                        </a:rPr>
                        <a:t>1</a:t>
                      </a:r>
                      <a:r>
                        <a:rPr lang="zh-CN" altLang="en-US" sz="2000" dirty="0">
                          <a:latin typeface="楷体" panose="02010609060101010101" pitchFamily="49" charset="-122"/>
                          <a:ea typeface="楷体" panose="02010609060101010101" pitchFamily="49" charset="-122"/>
                          <a:cs typeface="楷体" panose="02010609060101010101" pitchFamily="49" charset="-122"/>
                        </a:rPr>
                        <a:t>、如果一个网站存在</a:t>
                      </a:r>
                      <a:r>
                        <a:rPr lang="en-US" altLang="zh-CN" sz="2000" dirty="0">
                          <a:latin typeface="楷体" panose="02010609060101010101" pitchFamily="49" charset="-122"/>
                          <a:ea typeface="楷体" panose="02010609060101010101" pitchFamily="49" charset="-122"/>
                          <a:cs typeface="楷体" panose="02010609060101010101" pitchFamily="49" charset="-122"/>
                        </a:rPr>
                        <a:t>XSS</a:t>
                      </a:r>
                      <a:r>
                        <a:rPr lang="zh-CN" altLang="en-US" sz="2000" dirty="0">
                          <a:latin typeface="楷体" panose="02010609060101010101" pitchFamily="49" charset="-122"/>
                          <a:ea typeface="楷体" panose="02010609060101010101" pitchFamily="49" charset="-122"/>
                          <a:cs typeface="楷体" panose="02010609060101010101" pitchFamily="49" charset="-122"/>
                        </a:rPr>
                        <a:t>，很有可能也存在</a:t>
                      </a:r>
                      <a:r>
                        <a:rPr lang="en-US" altLang="zh-CN" sz="2000" dirty="0">
                          <a:latin typeface="楷体" panose="02010609060101010101" pitchFamily="49" charset="-122"/>
                          <a:ea typeface="楷体" panose="02010609060101010101" pitchFamily="49" charset="-122"/>
                          <a:cs typeface="楷体" panose="02010609060101010101" pitchFamily="49" charset="-122"/>
                        </a:rPr>
                        <a:t>CSRF</a:t>
                      </a:r>
                    </a:p>
                    <a:p>
                      <a:pPr>
                        <a:buNone/>
                      </a:pPr>
                      <a:r>
                        <a:rPr lang="en-US" altLang="zh-CN" sz="2000" dirty="0">
                          <a:latin typeface="楷体" panose="02010609060101010101" pitchFamily="49" charset="-122"/>
                          <a:ea typeface="楷体" panose="02010609060101010101" pitchFamily="49" charset="-122"/>
                          <a:cs typeface="楷体" panose="02010609060101010101" pitchFamily="49" charset="-122"/>
                        </a:rPr>
                        <a:t>2</a:t>
                      </a:r>
                      <a:r>
                        <a:rPr lang="zh-CN" altLang="en-US" sz="2000" dirty="0">
                          <a:latin typeface="楷体" panose="02010609060101010101" pitchFamily="49" charset="-122"/>
                          <a:ea typeface="楷体" panose="02010609060101010101" pitchFamily="49" charset="-122"/>
                          <a:cs typeface="楷体" panose="02010609060101010101" pitchFamily="49" charset="-122"/>
                        </a:rPr>
                        <a:t>、均利用用户的会话执行某些操作</a:t>
                      </a:r>
                    </a:p>
                    <a:p>
                      <a:pPr>
                        <a:buNone/>
                      </a:pPr>
                      <a:r>
                        <a:rPr lang="en-US" altLang="zh-CN" sz="2000" dirty="0">
                          <a:latin typeface="楷体" panose="02010609060101010101" pitchFamily="49" charset="-122"/>
                          <a:ea typeface="楷体" panose="02010609060101010101" pitchFamily="49" charset="-122"/>
                          <a:cs typeface="楷体" panose="02010609060101010101" pitchFamily="49" charset="-122"/>
                        </a:rPr>
                        <a:t>3</a:t>
                      </a:r>
                      <a:r>
                        <a:rPr lang="zh-CN" altLang="en-US" sz="2000" dirty="0">
                          <a:latin typeface="楷体" panose="02010609060101010101" pitchFamily="49" charset="-122"/>
                          <a:ea typeface="楷体" panose="02010609060101010101" pitchFamily="49" charset="-122"/>
                          <a:cs typeface="楷体" panose="02010609060101010101" pitchFamily="49" charset="-122"/>
                        </a:rPr>
                        <a:t>、</a:t>
                      </a:r>
                      <a:r>
                        <a:rPr lang="en-US" altLang="zh-CN" sz="2000" dirty="0">
                          <a:latin typeface="楷体" panose="02010609060101010101" pitchFamily="49" charset="-122"/>
                          <a:ea typeface="楷体" panose="02010609060101010101" pitchFamily="49" charset="-122"/>
                          <a:cs typeface="楷体" panose="02010609060101010101" pitchFamily="49" charset="-122"/>
                        </a:rPr>
                        <a:t>CSRF</a:t>
                      </a:r>
                      <a:r>
                        <a:rPr lang="zh-CN" altLang="en-US" sz="2000" dirty="0">
                          <a:latin typeface="楷体" panose="02010609060101010101" pitchFamily="49" charset="-122"/>
                          <a:ea typeface="楷体" panose="02010609060101010101" pitchFamily="49" charset="-122"/>
                          <a:cs typeface="楷体" panose="02010609060101010101" pitchFamily="49" charset="-122"/>
                        </a:rPr>
                        <a:t>的恶意代码可能位于第三方站点，过滤用户输入可以防御</a:t>
                      </a:r>
                      <a:r>
                        <a:rPr lang="en-US" altLang="zh-CN" sz="2000" dirty="0">
                          <a:latin typeface="楷体" panose="02010609060101010101" pitchFamily="49" charset="-122"/>
                          <a:ea typeface="楷体" panose="02010609060101010101" pitchFamily="49" charset="-122"/>
                          <a:cs typeface="楷体" panose="02010609060101010101" pitchFamily="49" charset="-122"/>
                        </a:rPr>
                        <a:t>XSS</a:t>
                      </a:r>
                      <a:r>
                        <a:rPr lang="zh-CN" altLang="en-US" sz="2000" dirty="0">
                          <a:latin typeface="楷体" panose="02010609060101010101" pitchFamily="49" charset="-122"/>
                          <a:ea typeface="楷体" panose="02010609060101010101" pitchFamily="49" charset="-122"/>
                          <a:cs typeface="楷体" panose="02010609060101010101" pitchFamily="49" charset="-122"/>
                        </a:rPr>
                        <a:t>，但不能防御</a:t>
                      </a:r>
                      <a:r>
                        <a:rPr lang="en-US" altLang="zh-CN" sz="2000" dirty="0">
                          <a:latin typeface="楷体" panose="02010609060101010101" pitchFamily="49" charset="-122"/>
                          <a:ea typeface="楷体" panose="02010609060101010101" pitchFamily="49" charset="-122"/>
                          <a:cs typeface="楷体" panose="02010609060101010101" pitchFamily="49" charset="-122"/>
                        </a:rPr>
                        <a:t>CSRF</a:t>
                      </a:r>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Tree>
  </p:cSld>
  <p:clrMapOvr>
    <a:masterClrMapping/>
  </p:clrMapOvr>
  <p:transition spd="slow" advClick="0" advTm="200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28</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en-US" altLang="zh-CN"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CSRF</a:t>
            </a:r>
            <a:b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b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8" name="标题 1"/>
          <p:cNvSpPr txBox="1"/>
          <p:nvPr/>
        </p:nvSpPr>
        <p:spPr>
          <a:xfrm>
            <a:off x="601528" y="984473"/>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5</a:t>
            </a:r>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CSRF</a:t>
            </a:r>
            <a:r>
              <a:rPr lang="zh-CN" altLang="en-US" sz="2400" b="1" dirty="0">
                <a:solidFill>
                  <a:schemeClr val="accent5">
                    <a:lumMod val="50000"/>
                  </a:schemeClr>
                </a:solidFill>
                <a:latin typeface="黑体" panose="02010609060101010101" pitchFamily="49" charset="-122"/>
                <a:ea typeface="黑体" panose="02010609060101010101" pitchFamily="49" charset="-122"/>
              </a:rPr>
              <a:t>漏洞常见防护手段</a:t>
            </a:r>
          </a:p>
        </p:txBody>
      </p:sp>
      <p:sp>
        <p:nvSpPr>
          <p:cNvPr id="9" name="文本框 8"/>
          <p:cNvSpPr txBox="1"/>
          <p:nvPr/>
        </p:nvSpPr>
        <p:spPr>
          <a:xfrm>
            <a:off x="779328" y="1419399"/>
            <a:ext cx="11204649" cy="5354320"/>
          </a:xfrm>
          <a:prstGeom prst="rect">
            <a:avLst/>
          </a:prstGeom>
          <a:noFill/>
        </p:spPr>
        <p:txBody>
          <a:bodyPr wrap="square">
            <a:spAutoFit/>
          </a:bodyPr>
          <a:lstStyle/>
          <a:p>
            <a:pPr lvl="0">
              <a:lnSpc>
                <a:spcPct val="150000"/>
              </a:lnSpc>
            </a:pPr>
            <a:r>
              <a:rPr lang="en-US" altLang="zh-CN" dirty="0">
                <a:latin typeface="楷体" panose="02010609060101010101" pitchFamily="49" charset="-122"/>
                <a:ea typeface="楷体" panose="02010609060101010101" pitchFamily="49" charset="-122"/>
                <a:cs typeface="楷体" panose="02010609060101010101" pitchFamily="49" charset="-122"/>
              </a:rPr>
              <a:t>1</a:t>
            </a:r>
            <a:r>
              <a:rPr lang="zh-CN" altLang="en-US" dirty="0">
                <a:latin typeface="楷体" panose="02010609060101010101" pitchFamily="49" charset="-122"/>
                <a:ea typeface="楷体" panose="02010609060101010101" pitchFamily="49" charset="-122"/>
                <a:cs typeface="楷体" panose="02010609060101010101" pitchFamily="49" charset="-122"/>
              </a:rPr>
              <a:t>、</a:t>
            </a:r>
            <a:r>
              <a:rPr lang="zh-CN" altLang="zh-CN" dirty="0">
                <a:latin typeface="楷体" panose="02010609060101010101" pitchFamily="49" charset="-122"/>
                <a:ea typeface="楷体" panose="02010609060101010101" pitchFamily="49" charset="-122"/>
                <a:cs typeface="楷体" panose="02010609060101010101" pitchFamily="49" charset="-122"/>
              </a:rPr>
              <a:t>添加验证码</a:t>
            </a:r>
          </a:p>
          <a:p>
            <a:pPr>
              <a:lnSpc>
                <a:spcPct val="150000"/>
              </a:lnSpc>
            </a:pPr>
            <a:r>
              <a:rPr lang="zh-CN" altLang="zh-CN" dirty="0">
                <a:latin typeface="楷体" panose="02010609060101010101" pitchFamily="49" charset="-122"/>
                <a:ea typeface="楷体" panose="02010609060101010101" pitchFamily="49" charset="-122"/>
                <a:cs typeface="楷体" panose="02010609060101010101" pitchFamily="49" charset="-122"/>
              </a:rPr>
              <a:t>由于攻击者只能仿冒用户发起请求，并不能接收服务器给用户返回的申请。因此可在关键点添加验证码措施，当关键业务的请求发起后，还需输入验证码进行校验。这样可有效避免攻击者伪造请求的情况。</a:t>
            </a:r>
          </a:p>
          <a:p>
            <a:pPr lvl="0">
              <a:lnSpc>
                <a:spcPct val="150000"/>
              </a:lnSpc>
            </a:pPr>
            <a:r>
              <a:rPr lang="en-US" altLang="zh-CN" dirty="0">
                <a:latin typeface="楷体" panose="02010609060101010101" pitchFamily="49" charset="-122"/>
                <a:ea typeface="楷体" panose="02010609060101010101" pitchFamily="49" charset="-122"/>
                <a:cs typeface="楷体" panose="02010609060101010101" pitchFamily="49" charset="-122"/>
              </a:rPr>
              <a:t>2</a:t>
            </a:r>
            <a:r>
              <a:rPr lang="zh-CN" altLang="en-US" dirty="0">
                <a:latin typeface="楷体" panose="02010609060101010101" pitchFamily="49" charset="-122"/>
                <a:ea typeface="楷体" panose="02010609060101010101" pitchFamily="49" charset="-122"/>
                <a:cs typeface="楷体" panose="02010609060101010101" pitchFamily="49" charset="-122"/>
              </a:rPr>
              <a:t>、</a:t>
            </a:r>
            <a:r>
              <a:rPr lang="zh-CN" altLang="zh-CN" dirty="0">
                <a:latin typeface="楷体" panose="02010609060101010101" pitchFamily="49" charset="-122"/>
                <a:ea typeface="楷体" panose="02010609060101010101" pitchFamily="49" charset="-122"/>
                <a:cs typeface="楷体" panose="02010609060101010101" pitchFamily="49" charset="-122"/>
              </a:rPr>
              <a:t>验证</a:t>
            </a:r>
            <a:r>
              <a:rPr lang="en-US" altLang="zh-CN" dirty="0" err="1">
                <a:latin typeface="楷体" panose="02010609060101010101" pitchFamily="49" charset="-122"/>
                <a:ea typeface="楷体" panose="02010609060101010101" pitchFamily="49" charset="-122"/>
                <a:cs typeface="楷体" panose="02010609060101010101" pitchFamily="49" charset="-122"/>
              </a:rPr>
              <a:t>referer</a:t>
            </a:r>
            <a:endParaRPr lang="zh-CN" altLang="zh-CN" dirty="0">
              <a:latin typeface="楷体" panose="02010609060101010101" pitchFamily="49" charset="-122"/>
              <a:ea typeface="楷体" panose="02010609060101010101" pitchFamily="49" charset="-122"/>
              <a:cs typeface="楷体" panose="02010609060101010101" pitchFamily="49" charset="-122"/>
            </a:endParaRPr>
          </a:p>
          <a:p>
            <a:pPr>
              <a:lnSpc>
                <a:spcPct val="150000"/>
              </a:lnSpc>
            </a:pPr>
            <a:r>
              <a:rPr lang="zh-CN" altLang="zh-CN" dirty="0">
                <a:latin typeface="楷体" panose="02010609060101010101" pitchFamily="49" charset="-122"/>
                <a:ea typeface="楷体" panose="02010609060101010101" pitchFamily="49" charset="-122"/>
                <a:cs typeface="楷体" panose="02010609060101010101" pitchFamily="49" charset="-122"/>
              </a:rPr>
              <a:t>由于</a:t>
            </a:r>
            <a:r>
              <a:rPr lang="en-US" altLang="zh-CN" dirty="0">
                <a:latin typeface="楷体" panose="02010609060101010101" pitchFamily="49" charset="-122"/>
                <a:ea typeface="楷体" panose="02010609060101010101" pitchFamily="49" charset="-122"/>
                <a:cs typeface="楷体" panose="02010609060101010101" pitchFamily="49" charset="-122"/>
              </a:rPr>
              <a:t>CSRF</a:t>
            </a:r>
            <a:r>
              <a:rPr lang="zh-CN" altLang="zh-CN" dirty="0">
                <a:latin typeface="楷体" panose="02010609060101010101" pitchFamily="49" charset="-122"/>
                <a:ea typeface="楷体" panose="02010609060101010101" pitchFamily="49" charset="-122"/>
                <a:cs typeface="楷体" panose="02010609060101010101" pitchFamily="49" charset="-122"/>
              </a:rPr>
              <a:t>请求发起方为攻击者，这样在</a:t>
            </a:r>
            <a:r>
              <a:rPr lang="en-US" altLang="zh-CN" dirty="0" err="1">
                <a:latin typeface="楷体" panose="02010609060101010101" pitchFamily="49" charset="-122"/>
                <a:ea typeface="楷体" panose="02010609060101010101" pitchFamily="49" charset="-122"/>
                <a:cs typeface="楷体" panose="02010609060101010101" pitchFamily="49" charset="-122"/>
              </a:rPr>
              <a:t>referer</a:t>
            </a:r>
            <a:r>
              <a:rPr lang="zh-CN" altLang="zh-CN" dirty="0">
                <a:latin typeface="楷体" panose="02010609060101010101" pitchFamily="49" charset="-122"/>
                <a:ea typeface="楷体" panose="02010609060101010101" pitchFamily="49" charset="-122"/>
                <a:cs typeface="楷体" panose="02010609060101010101" pitchFamily="49" charset="-122"/>
              </a:rPr>
              <a:t>处会与当前用户所处的界面完全不同。可验证</a:t>
            </a:r>
            <a:r>
              <a:rPr lang="en-US" altLang="zh-CN" dirty="0" err="1">
                <a:latin typeface="楷体" panose="02010609060101010101" pitchFamily="49" charset="-122"/>
                <a:ea typeface="楷体" panose="02010609060101010101" pitchFamily="49" charset="-122"/>
                <a:cs typeface="楷体" panose="02010609060101010101" pitchFamily="49" charset="-122"/>
              </a:rPr>
              <a:t>referer</a:t>
            </a:r>
            <a:r>
              <a:rPr lang="zh-CN" altLang="zh-CN" dirty="0">
                <a:latin typeface="楷体" panose="02010609060101010101" pitchFamily="49" charset="-122"/>
                <a:ea typeface="楷体" panose="02010609060101010101" pitchFamily="49" charset="-122"/>
                <a:cs typeface="楷体" panose="02010609060101010101" pitchFamily="49" charset="-122"/>
              </a:rPr>
              <a:t>值是否合法，即可通过验证请求来源方式得出此次请求是否正常。但是在部分情况下</a:t>
            </a:r>
            <a:r>
              <a:rPr lang="en-US" altLang="zh-CN" dirty="0" err="1">
                <a:latin typeface="楷体" panose="02010609060101010101" pitchFamily="49" charset="-122"/>
                <a:ea typeface="楷体" panose="02010609060101010101" pitchFamily="49" charset="-122"/>
                <a:cs typeface="楷体" panose="02010609060101010101" pitchFamily="49" charset="-122"/>
              </a:rPr>
              <a:t>referer</a:t>
            </a:r>
            <a:r>
              <a:rPr lang="zh-CN" altLang="zh-CN" dirty="0">
                <a:latin typeface="楷体" panose="02010609060101010101" pitchFamily="49" charset="-122"/>
                <a:ea typeface="楷体" panose="02010609060101010101" pitchFamily="49" charset="-122"/>
                <a:cs typeface="楷体" panose="02010609060101010101" pitchFamily="49" charset="-122"/>
              </a:rPr>
              <a:t>并不一定完全可用，因此推荐利用</a:t>
            </a:r>
            <a:r>
              <a:rPr lang="en-US" altLang="zh-CN" dirty="0" err="1">
                <a:latin typeface="楷体" panose="02010609060101010101" pitchFamily="49" charset="-122"/>
                <a:ea typeface="楷体" panose="02010609060101010101" pitchFamily="49" charset="-122"/>
                <a:cs typeface="楷体" panose="02010609060101010101" pitchFamily="49" charset="-122"/>
              </a:rPr>
              <a:t>referer</a:t>
            </a:r>
            <a:r>
              <a:rPr lang="zh-CN" altLang="zh-CN" dirty="0">
                <a:latin typeface="楷体" panose="02010609060101010101" pitchFamily="49" charset="-122"/>
                <a:ea typeface="楷体" panose="02010609060101010101" pitchFamily="49" charset="-122"/>
                <a:cs typeface="楷体" panose="02010609060101010101" pitchFamily="49" charset="-122"/>
              </a:rPr>
              <a:t>用以监控</a:t>
            </a:r>
            <a:r>
              <a:rPr lang="en-US" altLang="zh-CN" dirty="0">
                <a:latin typeface="楷体" panose="02010609060101010101" pitchFamily="49" charset="-122"/>
                <a:ea typeface="楷体" panose="02010609060101010101" pitchFamily="49" charset="-122"/>
                <a:cs typeface="楷体" panose="02010609060101010101" pitchFamily="49" charset="-122"/>
              </a:rPr>
              <a:t>CSRF</a:t>
            </a:r>
            <a:r>
              <a:rPr lang="zh-CN" altLang="zh-CN" dirty="0">
                <a:latin typeface="楷体" panose="02010609060101010101" pitchFamily="49" charset="-122"/>
                <a:ea typeface="楷体" panose="02010609060101010101" pitchFamily="49" charset="-122"/>
                <a:cs typeface="楷体" panose="02010609060101010101" pitchFamily="49" charset="-122"/>
              </a:rPr>
              <a:t>行为，如果用于防御，效果并不一定可达到良好。</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cs typeface="楷体" panose="02010609060101010101" pitchFamily="49" charset="-122"/>
              </a:rPr>
              <a:t>3</a:t>
            </a:r>
            <a:r>
              <a:rPr lang="zh-CN" altLang="en-US" dirty="0">
                <a:latin typeface="楷体" panose="02010609060101010101" pitchFamily="49" charset="-122"/>
                <a:ea typeface="楷体" panose="02010609060101010101" pitchFamily="49" charset="-122"/>
                <a:cs typeface="楷体" panose="02010609060101010101" pitchFamily="49" charset="-122"/>
              </a:rPr>
              <a:t>、利用</a:t>
            </a:r>
            <a:r>
              <a:rPr lang="en-US" altLang="zh-CN" dirty="0">
                <a:latin typeface="楷体" panose="02010609060101010101" pitchFamily="49" charset="-122"/>
                <a:ea typeface="楷体" panose="02010609060101010101" pitchFamily="49" charset="-122"/>
                <a:cs typeface="楷体" panose="02010609060101010101" pitchFamily="49" charset="-122"/>
              </a:rPr>
              <a:t>token</a:t>
            </a:r>
          </a:p>
          <a:p>
            <a:pPr>
              <a:lnSpc>
                <a:spcPct val="150000"/>
              </a:lnSpc>
            </a:pPr>
            <a:r>
              <a:rPr lang="zh-CN" altLang="en-US" dirty="0">
                <a:latin typeface="楷体" panose="02010609060101010101" pitchFamily="49" charset="-122"/>
                <a:ea typeface="楷体" panose="02010609060101010101" pitchFamily="49" charset="-122"/>
                <a:cs typeface="楷体" panose="02010609060101010101" pitchFamily="49" charset="-122"/>
              </a:rPr>
              <a:t>针对</a:t>
            </a:r>
            <a:r>
              <a:rPr lang="en-US" altLang="zh-CN" dirty="0">
                <a:latin typeface="楷体" panose="02010609060101010101" pitchFamily="49" charset="-122"/>
                <a:ea typeface="楷体" panose="02010609060101010101" pitchFamily="49" charset="-122"/>
                <a:cs typeface="楷体" panose="02010609060101010101" pitchFamily="49" charset="-122"/>
              </a:rPr>
              <a:t>CSRF</a:t>
            </a:r>
            <a:r>
              <a:rPr lang="zh-CN" altLang="en-US" dirty="0">
                <a:latin typeface="楷体" panose="02010609060101010101" pitchFamily="49" charset="-122"/>
                <a:ea typeface="楷体" panose="02010609060101010101" pitchFamily="49" charset="-122"/>
                <a:cs typeface="楷体" panose="02010609060101010101" pitchFamily="49" charset="-122"/>
              </a:rPr>
              <a:t>漏洞，</a:t>
            </a:r>
            <a:r>
              <a:rPr lang="en-US" altLang="zh-CN" dirty="0">
                <a:latin typeface="楷体" panose="02010609060101010101" pitchFamily="49" charset="-122"/>
                <a:ea typeface="楷体" panose="02010609060101010101" pitchFamily="49" charset="-122"/>
                <a:cs typeface="楷体" panose="02010609060101010101" pitchFamily="49" charset="-122"/>
              </a:rPr>
              <a:t>Web</a:t>
            </a:r>
            <a:r>
              <a:rPr lang="zh-CN" altLang="en-US" dirty="0">
                <a:latin typeface="楷体" panose="02010609060101010101" pitchFamily="49" charset="-122"/>
                <a:ea typeface="楷体" panose="02010609060101010101" pitchFamily="49" charset="-122"/>
                <a:cs typeface="楷体" panose="02010609060101010101" pitchFamily="49" charset="-122"/>
              </a:rPr>
              <a:t>系统在建设时主流方式是利用</a:t>
            </a:r>
            <a:r>
              <a:rPr lang="en-US" altLang="zh-CN" dirty="0">
                <a:latin typeface="楷体" panose="02010609060101010101" pitchFamily="49" charset="-122"/>
                <a:ea typeface="楷体" panose="02010609060101010101" pitchFamily="49" charset="-122"/>
                <a:cs typeface="楷体" panose="02010609060101010101" pitchFamily="49" charset="-122"/>
              </a:rPr>
              <a:t>token</a:t>
            </a:r>
            <a:r>
              <a:rPr lang="zh-CN" altLang="en-US" dirty="0">
                <a:latin typeface="楷体" panose="02010609060101010101" pitchFamily="49" charset="-122"/>
                <a:ea typeface="楷体" panose="02010609060101010101" pitchFamily="49" charset="-122"/>
                <a:cs typeface="楷体" panose="02010609060101010101" pitchFamily="49" charset="-122"/>
              </a:rPr>
              <a:t>开展当前用户身份真实性的识别。</a:t>
            </a:r>
            <a:r>
              <a:rPr lang="en-US" altLang="zh-CN" dirty="0">
                <a:latin typeface="楷体" panose="02010609060101010101" pitchFamily="49" charset="-122"/>
                <a:ea typeface="楷体" panose="02010609060101010101" pitchFamily="49" charset="-122"/>
                <a:cs typeface="楷体" panose="02010609060101010101" pitchFamily="49" charset="-122"/>
              </a:rPr>
              <a:t>Token</a:t>
            </a:r>
            <a:r>
              <a:rPr lang="zh-CN" altLang="en-US" dirty="0">
                <a:latin typeface="楷体" panose="02010609060101010101" pitchFamily="49" charset="-122"/>
                <a:ea typeface="楷体" panose="02010609060101010101" pitchFamily="49" charset="-122"/>
                <a:cs typeface="楷体" panose="02010609060101010101" pitchFamily="49" charset="-122"/>
              </a:rPr>
              <a:t>在当前用户第一次访问某项功能页面时生成，且</a:t>
            </a:r>
            <a:r>
              <a:rPr lang="en-US" altLang="zh-CN" dirty="0">
                <a:latin typeface="楷体" panose="02010609060101010101" pitchFamily="49" charset="-122"/>
                <a:ea typeface="楷体" panose="02010609060101010101" pitchFamily="49" charset="-122"/>
                <a:cs typeface="楷体" panose="02010609060101010101" pitchFamily="49" charset="-122"/>
              </a:rPr>
              <a:t>token</a:t>
            </a:r>
            <a:r>
              <a:rPr lang="zh-CN" altLang="en-US" dirty="0">
                <a:latin typeface="楷体" panose="02010609060101010101" pitchFamily="49" charset="-122"/>
                <a:ea typeface="楷体" panose="02010609060101010101" pitchFamily="49" charset="-122"/>
                <a:cs typeface="楷体" panose="02010609060101010101" pitchFamily="49" charset="-122"/>
              </a:rPr>
              <a:t>需具有一次性，并在生成完毕后由服务器端发送给客户端。用户端接收到</a:t>
            </a:r>
            <a:r>
              <a:rPr lang="en-US" altLang="zh-CN" dirty="0">
                <a:latin typeface="楷体" panose="02010609060101010101" pitchFamily="49" charset="-122"/>
                <a:ea typeface="楷体" panose="02010609060101010101" pitchFamily="49" charset="-122"/>
                <a:cs typeface="楷体" panose="02010609060101010101" pitchFamily="49" charset="-122"/>
              </a:rPr>
              <a:t>token</a:t>
            </a:r>
            <a:r>
              <a:rPr lang="zh-CN" altLang="en-US" dirty="0">
                <a:latin typeface="楷体" panose="02010609060101010101" pitchFamily="49" charset="-122"/>
                <a:ea typeface="楷体" panose="02010609060101010101" pitchFamily="49" charset="-122"/>
                <a:cs typeface="楷体" panose="02010609060101010101" pitchFamily="49" charset="-122"/>
              </a:rPr>
              <a:t>之后，会在下一步业务时提交</a:t>
            </a:r>
            <a:r>
              <a:rPr lang="en-US" altLang="zh-CN" dirty="0">
                <a:latin typeface="楷体" panose="02010609060101010101" pitchFamily="49" charset="-122"/>
                <a:ea typeface="楷体" panose="02010609060101010101" pitchFamily="49" charset="-122"/>
                <a:cs typeface="楷体" panose="02010609060101010101" pitchFamily="49" charset="-122"/>
              </a:rPr>
              <a:t>token</a:t>
            </a:r>
            <a:r>
              <a:rPr lang="zh-CN" altLang="en-US" dirty="0">
                <a:latin typeface="楷体" panose="02010609060101010101" pitchFamily="49" charset="-122"/>
                <a:ea typeface="楷体" panose="02010609060101010101" pitchFamily="49" charset="-122"/>
                <a:cs typeface="楷体" panose="02010609060101010101" pitchFamily="49" charset="-122"/>
              </a:rPr>
              <a:t>并由服务器进行有效性验证。由于攻击者在</a:t>
            </a:r>
            <a:r>
              <a:rPr lang="en-US" altLang="zh-CN" dirty="0">
                <a:latin typeface="楷体" panose="02010609060101010101" pitchFamily="49" charset="-122"/>
                <a:ea typeface="楷体" panose="02010609060101010101" pitchFamily="49" charset="-122"/>
                <a:cs typeface="楷体" panose="02010609060101010101" pitchFamily="49" charset="-122"/>
              </a:rPr>
              <a:t>CSRF</a:t>
            </a:r>
            <a:r>
              <a:rPr lang="zh-CN" altLang="en-US" dirty="0">
                <a:latin typeface="楷体" panose="02010609060101010101" pitchFamily="49" charset="-122"/>
                <a:ea typeface="楷体" panose="02010609060101010101" pitchFamily="49" charset="-122"/>
                <a:cs typeface="楷体" panose="02010609060101010101" pitchFamily="49" charset="-122"/>
              </a:rPr>
              <a:t>利用时无法获得当前用户的</a:t>
            </a:r>
            <a:r>
              <a:rPr lang="en-US" altLang="zh-CN" dirty="0">
                <a:latin typeface="楷体" panose="02010609060101010101" pitchFamily="49" charset="-122"/>
                <a:ea typeface="楷体" panose="02010609060101010101" pitchFamily="49" charset="-122"/>
                <a:cs typeface="楷体" panose="02010609060101010101" pitchFamily="49" charset="-122"/>
              </a:rPr>
              <a:t>token</a:t>
            </a:r>
            <a:r>
              <a:rPr lang="zh-CN" altLang="en-US" dirty="0">
                <a:latin typeface="楷体" panose="02010609060101010101" pitchFamily="49" charset="-122"/>
                <a:ea typeface="楷体" panose="02010609060101010101" pitchFamily="49" charset="-122"/>
                <a:cs typeface="楷体" panose="02010609060101010101" pitchFamily="49" charset="-122"/>
              </a:rPr>
              <a:t>，导致就算链接发送成功也无法实现功能的正常执行。</a:t>
            </a:r>
          </a:p>
          <a:p>
            <a:endParaRPr lang="zh-CN" altLang="zh-CN"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29</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远程代码执行漏洞</a:t>
            </a:r>
          </a:p>
        </p:txBody>
      </p:sp>
      <p:sp>
        <p:nvSpPr>
          <p:cNvPr id="2" name="标题 1"/>
          <p:cNvSpPr txBox="1"/>
          <p:nvPr/>
        </p:nvSpPr>
        <p:spPr>
          <a:xfrm>
            <a:off x="601528" y="1100678"/>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1</a:t>
            </a:r>
            <a:r>
              <a:rPr lang="zh-CN" altLang="en-US" sz="2400" b="1" dirty="0">
                <a:solidFill>
                  <a:schemeClr val="accent5">
                    <a:lumMod val="50000"/>
                  </a:schemeClr>
                </a:solidFill>
                <a:latin typeface="黑体" panose="02010609060101010101" pitchFamily="49" charset="-122"/>
                <a:ea typeface="黑体" panose="02010609060101010101" pitchFamily="49" charset="-122"/>
              </a:rPr>
              <a:t>）远程代码执行漏洞</a:t>
            </a:r>
          </a:p>
        </p:txBody>
      </p:sp>
      <p:sp>
        <p:nvSpPr>
          <p:cNvPr id="3" name="文本占位符 2"/>
          <p:cNvSpPr>
            <a:spLocks noGrp="1"/>
          </p:cNvSpPr>
          <p:nvPr>
            <p:ph idx="1"/>
          </p:nvPr>
        </p:nvSpPr>
        <p:spPr>
          <a:xfrm>
            <a:off x="601345" y="1527175"/>
            <a:ext cx="11404600" cy="4619625"/>
          </a:xfrm>
        </p:spPr>
        <p:txBody>
          <a:bodyPr>
            <a:noAutofit/>
          </a:bodyPr>
          <a:lstStyle/>
          <a:p>
            <a:pPr indent="457200" fontAlgn="auto">
              <a:lnSpc>
                <a:spcPct val="150000"/>
              </a:lnSpc>
              <a:buNone/>
            </a:pPr>
            <a:r>
              <a:rPr lang="zh-CN" altLang="zh-CN" sz="2800" dirty="0">
                <a:latin typeface="楷体" panose="02010609060101010101" pitchFamily="49" charset="-122"/>
                <a:ea typeface="楷体" panose="02010609060101010101" pitchFamily="49" charset="-122"/>
                <a:cs typeface="楷体" panose="02010609060101010101" pitchFamily="49" charset="-122"/>
              </a:rPr>
              <a:t>远程代码执行漏洞是指攻击者可以随意执行系统命令。</a:t>
            </a:r>
            <a:r>
              <a:rPr lang="zh-CN" altLang="zh-CN" sz="2800" b="1" dirty="0">
                <a:solidFill>
                  <a:srgbClr val="FF0000"/>
                </a:solidFill>
                <a:latin typeface="楷体" panose="02010609060101010101" pitchFamily="49" charset="-122"/>
                <a:ea typeface="楷体" panose="02010609060101010101" pitchFamily="49" charset="-122"/>
                <a:cs typeface="楷体" panose="02010609060101010101" pitchFamily="49" charset="-122"/>
              </a:rPr>
              <a:t>它属于高危漏洞之一，也属于代码执行的范畴</a:t>
            </a:r>
            <a:r>
              <a:rPr lang="zh-CN" altLang="zh-CN" sz="2800" dirty="0">
                <a:latin typeface="楷体" panose="02010609060101010101" pitchFamily="49" charset="-122"/>
                <a:ea typeface="楷体" panose="02010609060101010101" pitchFamily="49" charset="-122"/>
                <a:cs typeface="楷体" panose="02010609060101010101" pitchFamily="49" charset="-122"/>
              </a:rPr>
              <a:t>。远程代码执行漏洞不仅存在于</a:t>
            </a:r>
            <a:r>
              <a:rPr lang="en-US" altLang="zh-CN" sz="2800" dirty="0">
                <a:latin typeface="楷体" panose="02010609060101010101" pitchFamily="49" charset="-122"/>
                <a:ea typeface="楷体" panose="02010609060101010101" pitchFamily="49" charset="-122"/>
                <a:cs typeface="楷体" panose="02010609060101010101" pitchFamily="49" charset="-122"/>
              </a:rPr>
              <a:t>B/S</a:t>
            </a:r>
            <a:r>
              <a:rPr lang="zh-CN" altLang="zh-CN" sz="2800" dirty="0">
                <a:latin typeface="楷体" panose="02010609060101010101" pitchFamily="49" charset="-122"/>
                <a:ea typeface="楷体" panose="02010609060101010101" pitchFamily="49" charset="-122"/>
                <a:cs typeface="楷体" panose="02010609060101010101" pitchFamily="49" charset="-122"/>
              </a:rPr>
              <a:t>架构中，在</a:t>
            </a:r>
            <a:r>
              <a:rPr lang="en-US" altLang="zh-CN" sz="2800" dirty="0">
                <a:latin typeface="楷体" panose="02010609060101010101" pitchFamily="49" charset="-122"/>
                <a:ea typeface="楷体" panose="02010609060101010101" pitchFamily="49" charset="-122"/>
                <a:cs typeface="楷体" panose="02010609060101010101" pitchFamily="49" charset="-122"/>
              </a:rPr>
              <a:t>C/S</a:t>
            </a:r>
            <a:r>
              <a:rPr lang="zh-CN" altLang="zh-CN" sz="2800" dirty="0">
                <a:latin typeface="楷体" panose="02010609060101010101" pitchFamily="49" charset="-122"/>
                <a:ea typeface="楷体" panose="02010609060101010101" pitchFamily="49" charset="-122"/>
                <a:cs typeface="楷体" panose="02010609060101010101" pitchFamily="49" charset="-122"/>
              </a:rPr>
              <a:t>架构中也常常遇到。</a:t>
            </a:r>
          </a:p>
          <a:p>
            <a:pPr indent="457200" fontAlgn="auto">
              <a:lnSpc>
                <a:spcPct val="150000"/>
              </a:lnSpc>
              <a:buNone/>
            </a:pPr>
            <a:r>
              <a:rPr lang="zh-CN" altLang="zh-CN" sz="2800" dirty="0">
                <a:latin typeface="楷体" panose="02010609060101010101" pitchFamily="49" charset="-122"/>
                <a:ea typeface="楷体" panose="02010609060101010101" pitchFamily="49" charset="-122"/>
                <a:cs typeface="楷体" panose="02010609060101010101" pitchFamily="49" charset="-122"/>
              </a:rPr>
              <a:t>部分</a:t>
            </a:r>
            <a:r>
              <a:rPr lang="en-US" altLang="zh-CN" sz="2800" dirty="0">
                <a:solidFill>
                  <a:srgbClr val="C00000"/>
                </a:solidFill>
                <a:latin typeface="楷体" panose="02010609060101010101" pitchFamily="49" charset="-122"/>
                <a:ea typeface="楷体" panose="02010609060101010101" pitchFamily="49" charset="-122"/>
                <a:cs typeface="楷体" panose="02010609060101010101" pitchFamily="49" charset="-122"/>
              </a:rPr>
              <a:t>Web</a:t>
            </a:r>
            <a:r>
              <a:rPr lang="zh-CN" altLang="zh-CN" sz="2800" dirty="0">
                <a:solidFill>
                  <a:srgbClr val="C00000"/>
                </a:solidFill>
                <a:latin typeface="楷体" panose="02010609060101010101" pitchFamily="49" charset="-122"/>
                <a:ea typeface="楷体" panose="02010609060101010101" pitchFamily="49" charset="-122"/>
                <a:cs typeface="楷体" panose="02010609060101010101" pitchFamily="49" charset="-122"/>
              </a:rPr>
              <a:t>应用程序提供了一些命令执行的操作</a:t>
            </a:r>
            <a:r>
              <a:rPr lang="zh-CN" altLang="zh-CN" sz="2800" dirty="0">
                <a:latin typeface="楷体" panose="02010609060101010101" pitchFamily="49" charset="-122"/>
                <a:ea typeface="楷体" panose="02010609060101010101" pitchFamily="49" charset="-122"/>
                <a:cs typeface="楷体" panose="02010609060101010101" pitchFamily="49" charset="-122"/>
              </a:rPr>
              <a:t>，例如，如果想测试</a:t>
            </a:r>
            <a:r>
              <a:rPr lang="zh-CN" altLang="en-US" sz="2800" dirty="0">
                <a:latin typeface="楷体" panose="02010609060101010101" pitchFamily="49" charset="-122"/>
                <a:ea typeface="楷体" panose="02010609060101010101" pitchFamily="49" charset="-122"/>
                <a:cs typeface="楷体" panose="02010609060101010101" pitchFamily="49" charset="-122"/>
              </a:rPr>
              <a:t>一个网站</a:t>
            </a:r>
            <a:r>
              <a:rPr lang="zh-CN" altLang="zh-CN" sz="2800" dirty="0">
                <a:latin typeface="楷体" panose="02010609060101010101" pitchFamily="49" charset="-122"/>
                <a:ea typeface="楷体" panose="02010609060101010101" pitchFamily="49" charset="-122"/>
                <a:cs typeface="楷体" panose="02010609060101010101" pitchFamily="49" charset="-122"/>
              </a:rPr>
              <a:t>是否可以正常连接，那么</a:t>
            </a:r>
            <a:r>
              <a:rPr lang="en-US" altLang="zh-CN" sz="2800" dirty="0">
                <a:latin typeface="楷体" panose="02010609060101010101" pitchFamily="49" charset="-122"/>
                <a:ea typeface="楷体" panose="02010609060101010101" pitchFamily="49" charset="-122"/>
                <a:cs typeface="楷体" panose="02010609060101010101" pitchFamily="49" charset="-122"/>
              </a:rPr>
              <a:t>Web</a:t>
            </a:r>
            <a:r>
              <a:rPr lang="zh-CN" altLang="zh-CN" sz="2800" dirty="0">
                <a:latin typeface="楷体" panose="02010609060101010101" pitchFamily="49" charset="-122"/>
                <a:ea typeface="楷体" panose="02010609060101010101" pitchFamily="49" charset="-122"/>
                <a:cs typeface="楷体" panose="02010609060101010101" pitchFamily="49" charset="-122"/>
              </a:rPr>
              <a:t>应用程序底层就很可能去调用系统操作命令，如果此处没有过滤好用户输入的数据，就很有可能形成系统代码执行漏洞。</a:t>
            </a:r>
          </a:p>
          <a:p>
            <a:pPr>
              <a:lnSpc>
                <a:spcPct val="150000"/>
              </a:lnSpc>
            </a:pP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第五讲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应用安全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en-US" altLang="zh-CN" sz="3200" b="1" dirty="0">
                <a:solidFill>
                  <a:srgbClr val="FF0000"/>
                </a:solidFill>
                <a:latin typeface="楷体" panose="02010609060101010101" pitchFamily="49" charset="-122"/>
                <a:ea typeface="楷体" panose="02010609060101010101" pitchFamily="49" charset="-122"/>
                <a:sym typeface="+mn-ea"/>
              </a:rPr>
              <a:t>web</a:t>
            </a:r>
            <a:r>
              <a:rPr lang="zh-CN" altLang="en-US" sz="3200" b="1" dirty="0">
                <a:solidFill>
                  <a:srgbClr val="FF0000"/>
                </a:solidFill>
                <a:latin typeface="楷体" panose="02010609060101010101" pitchFamily="49" charset="-122"/>
                <a:ea typeface="楷体" panose="02010609060101010101" pitchFamily="49" charset="-122"/>
                <a:sym typeface="+mn-ea"/>
              </a:rPr>
              <a:t>应用安全概述</a:t>
            </a:r>
            <a:endParaRPr lang="en-US" altLang="zh-CN" sz="3200" b="1" dirty="0">
              <a:solidFill>
                <a:srgbClr val="FF000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常见</a:t>
            </a:r>
            <a:r>
              <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Web</a:t>
            </a: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应用安全漏洞</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恶意代码</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中间件安全</a:t>
            </a:r>
            <a:endParaRPr lang="en-US" altLang="zh-CN"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数据库安全</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advClick="0" advTm="200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30</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远程代码执行漏洞</a:t>
            </a:r>
          </a:p>
        </p:txBody>
      </p:sp>
      <p:sp>
        <p:nvSpPr>
          <p:cNvPr id="2" name="标题 1"/>
          <p:cNvSpPr txBox="1"/>
          <p:nvPr/>
        </p:nvSpPr>
        <p:spPr>
          <a:xfrm>
            <a:off x="601528" y="1100678"/>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2</a:t>
            </a:r>
            <a:r>
              <a:rPr lang="zh-CN" altLang="en-US" sz="2400" b="1" dirty="0">
                <a:solidFill>
                  <a:schemeClr val="accent5">
                    <a:lumMod val="50000"/>
                  </a:schemeClr>
                </a:solidFill>
                <a:latin typeface="黑体" panose="02010609060101010101" pitchFamily="49" charset="-122"/>
                <a:ea typeface="黑体" panose="02010609060101010101" pitchFamily="49" charset="-122"/>
              </a:rPr>
              <a:t>）远程代码执行漏洞执行原理</a:t>
            </a:r>
          </a:p>
        </p:txBody>
      </p:sp>
      <p:sp>
        <p:nvSpPr>
          <p:cNvPr id="3" name="文本占位符 2"/>
          <p:cNvSpPr>
            <a:spLocks noGrp="1"/>
          </p:cNvSpPr>
          <p:nvPr>
            <p:ph idx="1"/>
          </p:nvPr>
        </p:nvSpPr>
        <p:spPr>
          <a:xfrm>
            <a:off x="887095" y="1640840"/>
            <a:ext cx="11118850" cy="4721860"/>
          </a:xfrm>
        </p:spPr>
        <p:txBody>
          <a:bodyPr>
            <a:noAutofit/>
          </a:bodyPr>
          <a:lstStyle/>
          <a:p>
            <a:pPr>
              <a:lnSpc>
                <a:spcPct val="150000"/>
              </a:lnSpc>
            </a:pPr>
            <a:r>
              <a:rPr lang="zh-CN" altLang="en-US" sz="2400" dirty="0">
                <a:latin typeface="楷体" panose="02010609060101010101" pitchFamily="49" charset="-122"/>
                <a:ea typeface="楷体" panose="02010609060101010101" pitchFamily="49" charset="-122"/>
                <a:cs typeface="楷体" panose="02010609060101010101" pitchFamily="49" charset="-122"/>
              </a:rPr>
              <a:t>我们通过一个案例来说明远程代码执行漏洞的原理，比如在</a:t>
            </a:r>
            <a:r>
              <a:rPr lang="en-US" altLang="zh-CN" sz="2400" dirty="0" err="1">
                <a:latin typeface="楷体" panose="02010609060101010101" pitchFamily="49" charset="-122"/>
                <a:ea typeface="楷体" panose="02010609060101010101" pitchFamily="49" charset="-122"/>
                <a:cs typeface="楷体" panose="02010609060101010101" pitchFamily="49" charset="-122"/>
              </a:rPr>
              <a:t>php</a:t>
            </a:r>
            <a:r>
              <a:rPr lang="zh-CN" altLang="en-US" sz="2400" dirty="0">
                <a:latin typeface="楷体" panose="02010609060101010101" pitchFamily="49" charset="-122"/>
                <a:ea typeface="楷体" panose="02010609060101010101" pitchFamily="49" charset="-122"/>
                <a:cs typeface="楷体" panose="02010609060101010101" pitchFamily="49" charset="-122"/>
              </a:rPr>
              <a:t>里存在一种</a:t>
            </a:r>
            <a:r>
              <a:rPr lang="en-US" altLang="zh-CN" sz="2400" dirty="0" err="1">
                <a:latin typeface="楷体" panose="02010609060101010101" pitchFamily="49" charset="-122"/>
                <a:ea typeface="楷体" panose="02010609060101010101" pitchFamily="49" charset="-122"/>
                <a:cs typeface="楷体" panose="02010609060101010101" pitchFamily="49" charset="-122"/>
              </a:rPr>
              <a:t>preg_replace</a:t>
            </a:r>
            <a:r>
              <a:rPr lang="zh-CN" altLang="en-US" sz="2400" dirty="0">
                <a:latin typeface="楷体" panose="02010609060101010101" pitchFamily="49" charset="-122"/>
                <a:ea typeface="楷体" panose="02010609060101010101" pitchFamily="49" charset="-122"/>
                <a:cs typeface="楷体" panose="02010609060101010101" pitchFamily="49" charset="-122"/>
              </a:rPr>
              <a:t>函数，该函数的作用是执行一个正则表达式的搜索和替换，它的参数如下：</a:t>
            </a:r>
          </a:p>
          <a:p>
            <a:pPr>
              <a:lnSpc>
                <a:spcPct val="150000"/>
              </a:lnSpc>
            </a:pPr>
            <a:r>
              <a:rPr lang="en-US" altLang="zh-CN" sz="2400" dirty="0">
                <a:latin typeface="楷体" panose="02010609060101010101" pitchFamily="49" charset="-122"/>
                <a:ea typeface="楷体" panose="02010609060101010101" pitchFamily="49" charset="-122"/>
                <a:cs typeface="楷体" panose="02010609060101010101" pitchFamily="49" charset="-122"/>
              </a:rPr>
              <a:t>mixed </a:t>
            </a:r>
            <a:r>
              <a:rPr lang="en-US" altLang="zh-CN" sz="2400" dirty="0" err="1">
                <a:latin typeface="楷体" panose="02010609060101010101" pitchFamily="49" charset="-122"/>
                <a:ea typeface="楷体" panose="02010609060101010101" pitchFamily="49" charset="-122"/>
                <a:cs typeface="楷体" panose="02010609060101010101" pitchFamily="49" charset="-122"/>
              </a:rPr>
              <a:t>preg_replace</a:t>
            </a:r>
            <a:r>
              <a:rPr lang="en-US" altLang="zh-CN" sz="2400" dirty="0">
                <a:latin typeface="楷体" panose="02010609060101010101" pitchFamily="49" charset="-122"/>
                <a:ea typeface="楷体" panose="02010609060101010101" pitchFamily="49" charset="-122"/>
                <a:cs typeface="楷体" panose="02010609060101010101" pitchFamily="49" charset="-122"/>
              </a:rPr>
              <a:t> ( mixed $pattern , mixed $replacement , mixed $subject [, int $limit = -1 [, int &amp;$count ]] )</a:t>
            </a:r>
            <a:r>
              <a:rPr lang="zh-CN" altLang="en-US" sz="2400" dirty="0">
                <a:latin typeface="楷体" panose="02010609060101010101" pitchFamily="49" charset="-122"/>
                <a:ea typeface="楷体" panose="02010609060101010101" pitchFamily="49" charset="-122"/>
                <a:cs typeface="楷体" panose="02010609060101010101" pitchFamily="49" charset="-122"/>
              </a:rPr>
              <a:t>搜索</a:t>
            </a:r>
            <a:r>
              <a:rPr lang="en-US" altLang="zh-CN" sz="2400" dirty="0">
                <a:latin typeface="楷体" panose="02010609060101010101" pitchFamily="49" charset="-122"/>
                <a:ea typeface="楷体" panose="02010609060101010101" pitchFamily="49" charset="-122"/>
                <a:cs typeface="楷体" panose="02010609060101010101" pitchFamily="49" charset="-122"/>
              </a:rPr>
              <a:t>subject</a:t>
            </a:r>
            <a:r>
              <a:rPr lang="zh-CN" altLang="en-US" sz="2400" dirty="0">
                <a:latin typeface="楷体" panose="02010609060101010101" pitchFamily="49" charset="-122"/>
                <a:ea typeface="楷体" panose="02010609060101010101" pitchFamily="49" charset="-122"/>
                <a:cs typeface="楷体" panose="02010609060101010101" pitchFamily="49" charset="-122"/>
              </a:rPr>
              <a:t>中匹配</a:t>
            </a:r>
            <a:r>
              <a:rPr lang="en-US" altLang="zh-CN" sz="2400" dirty="0">
                <a:latin typeface="楷体" panose="02010609060101010101" pitchFamily="49" charset="-122"/>
                <a:ea typeface="楷体" panose="02010609060101010101" pitchFamily="49" charset="-122"/>
                <a:cs typeface="楷体" panose="02010609060101010101" pitchFamily="49" charset="-122"/>
              </a:rPr>
              <a:t>pattern</a:t>
            </a:r>
            <a:r>
              <a:rPr lang="zh-CN" altLang="en-US" sz="2400" dirty="0">
                <a:latin typeface="楷体" panose="02010609060101010101" pitchFamily="49" charset="-122"/>
                <a:ea typeface="楷体" panose="02010609060101010101" pitchFamily="49" charset="-122"/>
                <a:cs typeface="楷体" panose="02010609060101010101" pitchFamily="49" charset="-122"/>
              </a:rPr>
              <a:t>的部分， 以</a:t>
            </a:r>
            <a:r>
              <a:rPr lang="en-US" altLang="zh-CN" sz="2400" dirty="0">
                <a:latin typeface="楷体" panose="02010609060101010101" pitchFamily="49" charset="-122"/>
                <a:ea typeface="楷体" panose="02010609060101010101" pitchFamily="49" charset="-122"/>
                <a:cs typeface="楷体" panose="02010609060101010101" pitchFamily="49" charset="-122"/>
              </a:rPr>
              <a:t>replacement</a:t>
            </a:r>
            <a:r>
              <a:rPr lang="zh-CN" altLang="en-US" sz="2400" dirty="0">
                <a:latin typeface="楷体" panose="02010609060101010101" pitchFamily="49" charset="-122"/>
                <a:ea typeface="楷体" panose="02010609060101010101" pitchFamily="49" charset="-122"/>
                <a:cs typeface="楷体" panose="02010609060101010101" pitchFamily="49" charset="-122"/>
              </a:rPr>
              <a:t>进行替换。</a:t>
            </a:r>
            <a:r>
              <a:rPr lang="en-US" altLang="zh-CN" sz="2400" dirty="0" err="1">
                <a:latin typeface="楷体" panose="02010609060101010101" pitchFamily="49" charset="-122"/>
                <a:ea typeface="楷体" panose="02010609060101010101" pitchFamily="49" charset="-122"/>
                <a:cs typeface="楷体" panose="02010609060101010101" pitchFamily="49" charset="-122"/>
              </a:rPr>
              <a:t>preg_replace</a:t>
            </a:r>
            <a:r>
              <a:rPr lang="zh-CN" altLang="en-US" sz="2400" dirty="0">
                <a:latin typeface="楷体" panose="02010609060101010101" pitchFamily="49" charset="-122"/>
                <a:ea typeface="楷体" panose="02010609060101010101" pitchFamily="49" charset="-122"/>
                <a:cs typeface="楷体" panose="02010609060101010101" pitchFamily="49" charset="-122"/>
              </a:rPr>
              <a:t>函数常用语对传入的参数进行正则匹配过滤，实现对参数的输入的有效过滤。因此广泛用于各类系统功能中。</a:t>
            </a:r>
          </a:p>
          <a:p>
            <a:pPr marL="0" indent="0">
              <a:lnSpc>
                <a:spcPct val="150000"/>
              </a:lnSpc>
              <a:buNone/>
            </a:pPr>
            <a:endParaRPr lang="zh-CN" altLang="en-US" sz="24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31</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远程代码执行漏洞</a:t>
            </a:r>
          </a:p>
        </p:txBody>
      </p:sp>
      <p:sp>
        <p:nvSpPr>
          <p:cNvPr id="2" name="标题 1"/>
          <p:cNvSpPr txBox="1"/>
          <p:nvPr/>
        </p:nvSpPr>
        <p:spPr>
          <a:xfrm>
            <a:off x="601528" y="1100678"/>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2</a:t>
            </a:r>
            <a:r>
              <a:rPr lang="zh-CN" altLang="en-US" sz="2400" b="1" dirty="0">
                <a:solidFill>
                  <a:schemeClr val="accent5">
                    <a:lumMod val="50000"/>
                  </a:schemeClr>
                </a:solidFill>
                <a:latin typeface="黑体" panose="02010609060101010101" pitchFamily="49" charset="-122"/>
                <a:ea typeface="黑体" panose="02010609060101010101" pitchFamily="49" charset="-122"/>
              </a:rPr>
              <a:t>）远程代码执行漏洞执行原理</a:t>
            </a:r>
          </a:p>
        </p:txBody>
      </p:sp>
      <p:sp>
        <p:nvSpPr>
          <p:cNvPr id="8" name="Rectangle 2"/>
          <p:cNvSpPr>
            <a:spLocks noChangeArrowheads="1"/>
          </p:cNvSpPr>
          <p:nvPr>
            <p:custDataLst>
              <p:tags r:id="rId2"/>
            </p:custDataLst>
          </p:nvPr>
        </p:nvSpPr>
        <p:spPr bwMode="auto">
          <a:xfrm>
            <a:off x="1079500" y="1748790"/>
            <a:ext cx="9764395" cy="1115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L="0" marR="0" lvl="0" indent="266700" algn="l" defTabSz="914400" rtl="0" eaLnBrk="1" fontAlgn="base" latinLnBrk="0" hangingPunct="1">
              <a:lnSpc>
                <a:spcPct val="150000"/>
              </a:lnSpc>
              <a:spcBef>
                <a:spcPct val="0"/>
              </a:spcBef>
              <a:spcAft>
                <a:spcPct val="0"/>
              </a:spcAft>
              <a:buClrTx/>
              <a:buSzTx/>
              <a:buFontTx/>
              <a:buNone/>
            </a:pPr>
            <a:r>
              <a:rPr kumimoji="0" lang="zh-CN"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该函数主要问题在于，当参数</a:t>
            </a:r>
            <a:r>
              <a:rPr kumimoji="0" lang="en-US" altLang="zh-CN"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$pattern</a:t>
            </a:r>
            <a:r>
              <a:rPr kumimoji="0" lang="zh-CN" altLang="en-US"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处存在一个”</a:t>
            </a:r>
            <a:r>
              <a:rPr kumimoji="0" lang="en-US" altLang="zh-CN"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/e”</a:t>
            </a:r>
            <a:r>
              <a:rPr kumimoji="0" lang="zh-CN" altLang="en-US"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修饰符时，</a:t>
            </a:r>
            <a:r>
              <a:rPr kumimoji="0" lang="en-US" altLang="zh-CN"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$replacement</a:t>
            </a:r>
            <a:r>
              <a:rPr kumimoji="0" lang="zh-CN" altLang="en-US"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的值会被当成</a:t>
            </a:r>
            <a:r>
              <a:rPr kumimoji="0" lang="en-US" altLang="zh-CN" sz="2000" b="0" i="0" u="none" strike="noStrike" cap="none" normalizeH="0" baseline="0" dirty="0" err="1">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php</a:t>
            </a:r>
            <a:r>
              <a:rPr kumimoji="0" lang="zh-CN" altLang="en-US"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代码来执行。参考下例：</a:t>
            </a:r>
          </a:p>
          <a:p>
            <a:pPr marL="0" marR="0" lvl="0" indent="266700" algn="l" defTabSz="914400" rtl="0" eaLnBrk="0" fontAlgn="base" latinLnBrk="0" hangingPunct="0">
              <a:lnSpc>
                <a:spcPct val="15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endParaRPr>
          </a:p>
        </p:txBody>
      </p:sp>
      <p:pic>
        <p:nvPicPr>
          <p:cNvPr id="9" name="图片 625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865" y="2886710"/>
            <a:ext cx="8956040" cy="2205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2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32</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远程代码执行漏洞</a:t>
            </a:r>
          </a:p>
        </p:txBody>
      </p:sp>
      <p:sp>
        <p:nvSpPr>
          <p:cNvPr id="2" name="标题 1"/>
          <p:cNvSpPr txBox="1"/>
          <p:nvPr/>
        </p:nvSpPr>
        <p:spPr>
          <a:xfrm>
            <a:off x="601528" y="1100678"/>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2</a:t>
            </a:r>
            <a:r>
              <a:rPr lang="zh-CN" altLang="en-US" sz="2400" b="1" dirty="0">
                <a:solidFill>
                  <a:schemeClr val="accent5">
                    <a:lumMod val="50000"/>
                  </a:schemeClr>
                </a:solidFill>
                <a:latin typeface="黑体" panose="02010609060101010101" pitchFamily="49" charset="-122"/>
                <a:ea typeface="黑体" panose="02010609060101010101" pitchFamily="49" charset="-122"/>
              </a:rPr>
              <a:t>）远程代码执行漏洞执行原理</a:t>
            </a:r>
          </a:p>
        </p:txBody>
      </p:sp>
      <p:sp>
        <p:nvSpPr>
          <p:cNvPr id="8" name="Rectangle 2"/>
          <p:cNvSpPr>
            <a:spLocks noChangeArrowheads="1"/>
          </p:cNvSpPr>
          <p:nvPr/>
        </p:nvSpPr>
        <p:spPr bwMode="auto">
          <a:xfrm>
            <a:off x="1079165" y="1507735"/>
            <a:ext cx="9764544" cy="55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66700" algn="l" defTabSz="914400" rtl="0" eaLnBrk="1" fontAlgn="base" latinLnBrk="0" hangingPunct="1">
              <a:lnSpc>
                <a:spcPct val="15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然后远程打开页面并传入参数</a:t>
            </a:r>
            <a:r>
              <a:rPr kumimoji="0" lang="en-US" altLang="zh-CN"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h=</a:t>
            </a:r>
            <a:r>
              <a:rPr kumimoji="0" lang="en-US" altLang="zh-CN" sz="2000" b="0" i="0" u="none" strike="noStrike" cap="none" normalizeH="0" baseline="0" dirty="0" err="1">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phpinfo</a:t>
            </a:r>
            <a:r>
              <a:rPr kumimoji="0" lang="en-US" altLang="zh-CN"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a:t>
            </a:r>
            <a:r>
              <a:rPr kumimoji="0" lang="zh-CN" altLang="en-US"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楷体" panose="02010609060101010101" pitchFamily="49" charset="-122"/>
              </a:rPr>
              <a:t>时，看到效果为：</a:t>
            </a:r>
          </a:p>
        </p:txBody>
      </p:sp>
      <p:pic>
        <p:nvPicPr>
          <p:cNvPr id="3"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178175" y="2018030"/>
            <a:ext cx="5853430" cy="463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Click="0" advTm="200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2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远程代码执行漏洞</a:t>
            </a:r>
          </a:p>
        </p:txBody>
      </p:sp>
      <p:sp>
        <p:nvSpPr>
          <p:cNvPr id="2" name="标题 1"/>
          <p:cNvSpPr txBox="1"/>
          <p:nvPr/>
        </p:nvSpPr>
        <p:spPr>
          <a:xfrm>
            <a:off x="601528" y="910813"/>
            <a:ext cx="8229600" cy="540231"/>
          </a:xfr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5">
                    <a:lumMod val="50000"/>
                  </a:schemeClr>
                </a:solidFill>
                <a:latin typeface="黑体" panose="02010609060101010101" pitchFamily="49" charset="-122"/>
                <a:ea typeface="黑体" panose="02010609060101010101" pitchFamily="49" charset="-122"/>
              </a:rPr>
              <a:t>（</a:t>
            </a:r>
            <a:r>
              <a:rPr lang="en-US" altLang="zh-CN" sz="2400" b="1" dirty="0">
                <a:solidFill>
                  <a:schemeClr val="accent5">
                    <a:lumMod val="50000"/>
                  </a:schemeClr>
                </a:solidFill>
                <a:latin typeface="黑体" panose="02010609060101010101" pitchFamily="49" charset="-122"/>
                <a:ea typeface="黑体" panose="02010609060101010101" pitchFamily="49" charset="-122"/>
              </a:rPr>
              <a:t>3</a:t>
            </a:r>
            <a:r>
              <a:rPr lang="zh-CN" altLang="en-US" sz="2400" b="1" dirty="0">
                <a:solidFill>
                  <a:schemeClr val="accent5">
                    <a:lumMod val="50000"/>
                  </a:schemeClr>
                </a:solidFill>
                <a:latin typeface="黑体" panose="02010609060101010101" pitchFamily="49" charset="-122"/>
                <a:ea typeface="黑体" panose="02010609060101010101" pitchFamily="49" charset="-122"/>
              </a:rPr>
              <a:t>）远程代码执行漏洞防范</a:t>
            </a:r>
          </a:p>
        </p:txBody>
      </p:sp>
      <p:sp>
        <p:nvSpPr>
          <p:cNvPr id="6" name="矩形 5"/>
          <p:cNvSpPr/>
          <p:nvPr/>
        </p:nvSpPr>
        <p:spPr>
          <a:xfrm>
            <a:off x="601345" y="1450975"/>
            <a:ext cx="11188065" cy="1474470"/>
          </a:xfrm>
          <a:prstGeom prst="rect">
            <a:avLst/>
          </a:prstGeom>
          <a:solidFill>
            <a:schemeClr val="accent4">
              <a:lumMod val="20000"/>
              <a:lumOff val="80000"/>
            </a:schemeClr>
          </a:solidFill>
        </p:spPr>
        <p:txBody>
          <a:bodyPr wrap="square" lIns="91403" tIns="45701" rIns="91403" bIns="45701">
            <a:noAutofit/>
          </a:bodyPr>
          <a:lstStyle/>
          <a:p>
            <a:pPr>
              <a:lnSpc>
                <a:spcPct val="150000"/>
              </a:lnSpc>
            </a:pPr>
            <a:r>
              <a:rPr lang="zh-CN" altLang="en-US" sz="2000" b="1" dirty="0">
                <a:latin typeface="楷体" panose="02010609060101010101" pitchFamily="49" charset="-122"/>
                <a:ea typeface="楷体" panose="02010609060101010101" pitchFamily="49" charset="-122"/>
              </a:rPr>
              <a:t>禁用高危系统函数。</a:t>
            </a:r>
            <a:endParaRPr lang="en-US" altLang="zh-CN" sz="2000" b="1" dirty="0">
              <a:latin typeface="楷体" panose="02010609060101010101" pitchFamily="49" charset="-122"/>
              <a:ea typeface="楷体" panose="02010609060101010101" pitchFamily="49" charset="-122"/>
            </a:endParaRPr>
          </a:p>
          <a:p>
            <a:pPr indent="457200" fontAlgn="auto">
              <a:lnSpc>
                <a:spcPct val="150000"/>
              </a:lnSpc>
            </a:pPr>
            <a:r>
              <a:rPr lang="zh-CN" altLang="en-US" sz="2000" dirty="0">
                <a:latin typeface="楷体" panose="02010609060101010101" pitchFamily="49" charset="-122"/>
                <a:ea typeface="楷体" panose="02010609060101010101" pitchFamily="49" charset="-122"/>
              </a:rPr>
              <a:t>很多高危函数在真实应用中并没有太多使用。那么针对不用的高危函数可直接禁用，这样就可从根本上避免程序存在命令执行类漏洞。</a:t>
            </a:r>
          </a:p>
          <a:p>
            <a:pPr>
              <a:lnSpc>
                <a:spcPct val="150000"/>
              </a:lnSpc>
            </a:pPr>
            <a:endParaRPr lang="zh-CN" altLang="en-US" sz="2000" dirty="0">
              <a:latin typeface="楷体" panose="02010609060101010101" pitchFamily="49" charset="-122"/>
              <a:ea typeface="楷体" panose="02010609060101010101" pitchFamily="49" charset="-122"/>
            </a:endParaRPr>
          </a:p>
        </p:txBody>
      </p:sp>
      <p:sp>
        <p:nvSpPr>
          <p:cNvPr id="9" name="矩形 8"/>
          <p:cNvSpPr/>
          <p:nvPr/>
        </p:nvSpPr>
        <p:spPr>
          <a:xfrm>
            <a:off x="601530" y="3025631"/>
            <a:ext cx="11188139" cy="1475105"/>
          </a:xfrm>
          <a:prstGeom prst="rect">
            <a:avLst/>
          </a:prstGeom>
          <a:solidFill>
            <a:schemeClr val="accent5">
              <a:lumMod val="20000"/>
              <a:lumOff val="80000"/>
            </a:schemeClr>
          </a:solidFill>
        </p:spPr>
        <p:txBody>
          <a:bodyPr wrap="square" lIns="91403" tIns="45701" rIns="91403" bIns="45701">
            <a:spAutoFit/>
          </a:bodyPr>
          <a:lstStyle/>
          <a:p>
            <a:pPr>
              <a:lnSpc>
                <a:spcPct val="150000"/>
              </a:lnSpc>
            </a:pPr>
            <a:r>
              <a:rPr lang="zh-CN" altLang="en-US" sz="2000" b="1" dirty="0">
                <a:latin typeface="楷体" panose="02010609060101010101" pitchFamily="49" charset="-122"/>
                <a:ea typeface="楷体" panose="02010609060101010101" pitchFamily="49" charset="-122"/>
              </a:rPr>
              <a:t>严格过滤关键字符</a:t>
            </a:r>
          </a:p>
          <a:p>
            <a:pPr indent="457200" algn="l">
              <a:lnSpc>
                <a:spcPct val="150000"/>
              </a:lnSpc>
              <a:buClrTx/>
              <a:buSzTx/>
              <a:buFontTx/>
            </a:pPr>
            <a:r>
              <a:rPr lang="zh-CN" altLang="en-US" sz="2000" dirty="0">
                <a:latin typeface="楷体" panose="02010609060101010101" pitchFamily="49" charset="-122"/>
                <a:ea typeface="楷体" panose="02010609060101010101" pitchFamily="49" charset="-122"/>
              </a:rPr>
              <a:t>在进行命令执行漏洞利用时都会利用特殊字符进行实现。因此如果将其中的特殊字符进行过滤，那么就可保证攻击失败。</a:t>
            </a:r>
          </a:p>
        </p:txBody>
      </p:sp>
      <p:sp>
        <p:nvSpPr>
          <p:cNvPr id="11" name="矩形 10"/>
          <p:cNvSpPr/>
          <p:nvPr/>
        </p:nvSpPr>
        <p:spPr>
          <a:xfrm>
            <a:off x="601345" y="4600575"/>
            <a:ext cx="11188065" cy="1951990"/>
          </a:xfrm>
          <a:prstGeom prst="rect">
            <a:avLst/>
          </a:prstGeom>
          <a:solidFill>
            <a:schemeClr val="accent4">
              <a:lumMod val="20000"/>
              <a:lumOff val="80000"/>
            </a:schemeClr>
          </a:solidFill>
        </p:spPr>
        <p:txBody>
          <a:bodyPr wrap="square" lIns="91403" tIns="45701" rIns="91403" bIns="45701">
            <a:noAutofit/>
          </a:bodyPr>
          <a:lstStyle/>
          <a:p>
            <a:pPr>
              <a:lnSpc>
                <a:spcPct val="150000"/>
              </a:lnSpc>
            </a:pPr>
            <a:r>
              <a:rPr lang="zh-CN" altLang="en-US" sz="2000" b="1" dirty="0">
                <a:latin typeface="楷体" panose="02010609060101010101" pitchFamily="49" charset="-122"/>
                <a:ea typeface="楷体" panose="02010609060101010101" pitchFamily="49" charset="-122"/>
                <a:cs typeface="楷体" panose="02010609060101010101" pitchFamily="49" charset="-122"/>
              </a:rPr>
              <a:t>严格限制允许的参数类型</a:t>
            </a:r>
            <a:endParaRPr lang="en-US" altLang="zh-CN" sz="2000" b="1" dirty="0">
              <a:latin typeface="楷体" panose="02010609060101010101" pitchFamily="49" charset="-122"/>
              <a:ea typeface="楷体" panose="02010609060101010101" pitchFamily="49" charset="-122"/>
              <a:cs typeface="楷体" panose="02010609060101010101" pitchFamily="49" charset="-122"/>
            </a:endParaRPr>
          </a:p>
          <a:p>
            <a:pPr indent="457200" algn="l">
              <a:lnSpc>
                <a:spcPct val="150000"/>
              </a:lnSpc>
              <a:buClrTx/>
              <a:buSzTx/>
              <a:buFontTx/>
            </a:pPr>
            <a:r>
              <a:rPr lang="zh-CN" altLang="en-US" sz="2000" dirty="0">
                <a:latin typeface="楷体" panose="02010609060101010101" pitchFamily="49" charset="-122"/>
                <a:ea typeface="楷体" panose="02010609060101010101" pitchFamily="49" charset="-122"/>
              </a:rPr>
              <a:t>命令执行功能的初衷都是希望用户输入特定的参数实现更丰富的应用开展，如本地命令执行环境，业务系统希望用户输入IP地址来实现ping功能。因此如果能对用户输入参数进行有效的合法性判断，那么既可以避免在原有命令后面拼接多余命令，实现远程命令执行攻击。</a:t>
            </a:r>
          </a:p>
          <a:p>
            <a:pPr>
              <a:lnSpc>
                <a:spcPct val="150000"/>
              </a:lnSpc>
            </a:pP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11"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34</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第五讲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应用安全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en-US" altLang="zh-CN" sz="3200" b="1" dirty="0">
                <a:solidFill>
                  <a:srgbClr val="012060"/>
                </a:solidFill>
                <a:latin typeface="楷体" panose="02010609060101010101" pitchFamily="49" charset="-122"/>
                <a:ea typeface="楷体" panose="02010609060101010101" pitchFamily="49" charset="-122"/>
                <a:sym typeface="+mn-ea"/>
              </a:rPr>
              <a:t>web</a:t>
            </a:r>
            <a:r>
              <a:rPr lang="zh-CN" altLang="en-US" sz="3200" b="1" dirty="0">
                <a:solidFill>
                  <a:srgbClr val="012060"/>
                </a:solidFill>
                <a:latin typeface="楷体" panose="02010609060101010101" pitchFamily="49" charset="-122"/>
                <a:ea typeface="楷体" panose="02010609060101010101" pitchFamily="49" charset="-122"/>
                <a:sym typeface="+mn-ea"/>
              </a:rPr>
              <a:t>应用安全概述</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常见</a:t>
            </a:r>
            <a:r>
              <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Web</a:t>
            </a: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应用安全漏洞</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恶意代码</a:t>
            </a:r>
            <a:endPar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中间件安全</a:t>
            </a:r>
            <a:endParaRPr lang="en-US" altLang="zh-CN"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数据库安全</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advClick="0" advTm="200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35</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恶意代码</a:t>
            </a:r>
          </a:p>
        </p:txBody>
      </p:sp>
      <p:sp>
        <p:nvSpPr>
          <p:cNvPr id="4" name="内容占位符 1"/>
          <p:cNvSpPr txBox="1"/>
          <p:nvPr/>
        </p:nvSpPr>
        <p:spPr bwMode="gray">
          <a:xfrm>
            <a:off x="447040" y="1022350"/>
            <a:ext cx="11254740" cy="5530850"/>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R="0" lvl="0" indent="457200" algn="just" defTabSz="914400" rtl="0">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恶意代码</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(malicious code)</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又称为恶意软件，是能够在计算机系统中进行非授权操作的代码。恶意代码是一种程序，它通过把代码在不被察觉的情况下镶嵌到另一段程序中，从而达到破坏被感染电脑数据、运行具有入侵性或破坏性的程序、破坏被感染电脑数据的安全性、完整性和可用性，盗取应用系统和用户重要数据的目的。</a:t>
            </a:r>
            <a:endPar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endParaRPr>
          </a:p>
          <a:p>
            <a:pPr marR="0" lvl="0" indent="457200" algn="just" defTabSz="914400" rtl="0">
              <a:spcBef>
                <a:spcPts val="600"/>
              </a:spcBef>
              <a:spcAft>
                <a:spcPts val="600"/>
              </a:spcAft>
              <a:buClr>
                <a:sysClr val="windowText" lastClr="000000"/>
              </a:buClr>
              <a:buSzPct val="70000"/>
              <a:buFont typeface="Wingdings" panose="05000000000000000000" pitchFamily="2" charset="2"/>
              <a:buNone/>
              <a:defRPr/>
            </a:pPr>
            <a:r>
              <a:rPr lang="zh-CN" altLang="en-US" sz="2400" kern="0" dirty="0">
                <a:solidFill>
                  <a:schemeClr val="tx1"/>
                </a:solidFill>
                <a:latin typeface="楷体" panose="02010609060101010101" pitchFamily="49" charset="-122"/>
                <a:cs typeface="楷体" panose="02010609060101010101" pitchFamily="49" charset="-122"/>
              </a:rPr>
              <a:t>恶意代码特点：</a:t>
            </a:r>
            <a:endParaRPr lang="en-US" altLang="zh-CN" sz="2400" kern="0" dirty="0">
              <a:solidFill>
                <a:schemeClr val="tx1"/>
              </a:solidFill>
              <a:latin typeface="楷体" panose="02010609060101010101" pitchFamily="49" charset="-122"/>
              <a:cs typeface="楷体" panose="02010609060101010101" pitchFamily="49" charset="-122"/>
            </a:endParaRP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1</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）传染性  最重要的判别条件。</a:t>
            </a: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2</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）破坏性  良性，恶性</a:t>
            </a: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3</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）潜伏性  潜伏期不容易发现，触发机制。</a:t>
            </a: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4</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）可执行性  </a:t>
            </a: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5</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）可触发性   时间，日期，文件类型，特定数据</a:t>
            </a: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6</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）隐蔽性  病毒短小精悍，感染病毒后的程序不宜区别。</a:t>
            </a: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恶意代码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危害</a:t>
            </a:r>
          </a:p>
        </p:txBody>
      </p:sp>
      <p:sp>
        <p:nvSpPr>
          <p:cNvPr id="6" name="内容占位符 1"/>
          <p:cNvSpPr txBox="1"/>
          <p:nvPr/>
        </p:nvSpPr>
        <p:spPr bwMode="gray">
          <a:xfrm>
            <a:off x="446852" y="869777"/>
            <a:ext cx="11254997"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1</a:t>
            </a:r>
            <a:r>
              <a:rPr kumimoji="0" lang="zh-CN" altLang="en-US"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）破坏数据</a:t>
            </a: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很多恶意代码发作时直接破坏计算机的重要数据，所利用的手段有格式化硬盘、改写文件分配表和目录区、删除重要文件或者用无意义的数据覆盖文件等。</a:t>
            </a: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2</a:t>
            </a:r>
            <a:r>
              <a:rPr kumimoji="0" lang="zh-CN" altLang="en-US"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）占用磁盘存储空间</a:t>
            </a: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引导型病毒的侵占方式通常是病毒程序本身占据磁盘引导扇区，被覆盖的扇区的数据将永久性丢失、无法恢复。文件型的病毒利用一些</a:t>
            </a:r>
            <a:r>
              <a:rPr kumimoji="0" lang="en-US" altLang="zh-CN"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DOS</a:t>
            </a:r>
            <a:r>
              <a:rPr kumimoji="0" lang="zh-CN" altLang="en-US"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功能进行传染，检测出未用空间把病毒的传染部分写进去，所以一般不会破坏原数据，但会非法侵占磁盘空间，文件会不同程度的加长。</a:t>
            </a:r>
            <a:endParaRPr kumimoji="0" lang="en-US" altLang="zh-CN"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endParaRP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3</a:t>
            </a:r>
            <a:r>
              <a:rPr kumimoji="0" lang="zh-CN" altLang="en-US"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）抢占系统资源</a:t>
            </a: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大部分恶意代码在动态下都是常驻内存的，必然抢占一部分系统资源，致使一部分软件不能运行。恶意代码总是修改一些有关的中断地址，在正常中断过程中加入病毒体，干扰系统运行。</a:t>
            </a: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4</a:t>
            </a:r>
            <a:r>
              <a:rPr kumimoji="0" lang="zh-CN" altLang="en-US"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）影响计算机运行速度</a:t>
            </a:r>
          </a:p>
          <a:p>
            <a:pPr marL="0" marR="0" lvl="0" indent="0" algn="just" defTabSz="914400" rtl="0" eaLnBrk="1" fontAlgn="ctr" latinLnBrk="0" hangingPunct="1">
              <a:spcBef>
                <a:spcPts val="600"/>
              </a:spcBef>
              <a:spcAft>
                <a:spcPts val="600"/>
              </a:spcAft>
              <a:buClr>
                <a:sysClr val="windowText" lastClr="000000"/>
              </a:buClr>
              <a:buSzPct val="70000"/>
              <a:buFont typeface="Wingdings" panose="05000000000000000000" pitchFamily="2" charset="2"/>
              <a:buNone/>
              <a:defRPr/>
            </a:pPr>
            <a:r>
              <a:rPr kumimoji="0" lang="zh-CN" altLang="en-US"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恶意代码不仅占用系统资源覆盖存储空间，还会影响计算机运行速度。比如，恶意代码会监视计算机的工作状态，伺机传染激发；还有些恶意代码会为了保护自己，对磁盘上的恶意代码进行加密，</a:t>
            </a:r>
            <a:r>
              <a:rPr kumimoji="0" lang="en-US" altLang="zh-CN"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CPU</a:t>
            </a:r>
            <a:r>
              <a:rPr kumimoji="0" lang="zh-CN" altLang="en-US"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要多执行解密和加密过程，额外执行了上万条指令。</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1495" y="5531485"/>
            <a:ext cx="2880995" cy="87693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fld id="{75C8DDF3-E9BD-452F-80C2-51A78FC36A54}" type="slidenum">
              <a:rPr lang="zh-CN" altLang="en-US" smtClean="0"/>
              <a:t>37</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恶意代码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分类</a:t>
            </a:r>
          </a:p>
        </p:txBody>
      </p:sp>
      <p:pic>
        <p:nvPicPr>
          <p:cNvPr id="2" name="内容占位符 7"/>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15745" y="1137920"/>
            <a:ext cx="8768715" cy="5082540"/>
          </a:xfrm>
          <a:prstGeom prst="rect">
            <a:avLst/>
          </a:prstGeom>
          <a:noFill/>
        </p:spPr>
      </p:pic>
    </p:spTree>
  </p:cSld>
  <p:clrMapOvr>
    <a:masterClrMapping/>
  </p:clrMapOvr>
  <p:transition spd="slow" advClick="0" advTm="200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38</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恶意代码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防范方法</a:t>
            </a:r>
          </a:p>
        </p:txBody>
      </p:sp>
      <p:sp>
        <p:nvSpPr>
          <p:cNvPr id="2" name="内容占位符 2"/>
          <p:cNvSpPr>
            <a:spLocks noGrp="1"/>
          </p:cNvSpPr>
          <p:nvPr>
            <p:ph idx="1"/>
          </p:nvPr>
        </p:nvSpPr>
        <p:spPr>
          <a:xfrm>
            <a:off x="704024" y="1033901"/>
            <a:ext cx="11236964" cy="5001140"/>
          </a:xfrm>
        </p:spPr>
        <p:txBody>
          <a:bodyPr>
            <a:normAutofit fontScale="92500" lnSpcReduction="20000"/>
          </a:bodyPr>
          <a:lstStyle/>
          <a:p>
            <a:pPr lvl="0">
              <a:lnSpc>
                <a:spcPct val="170000"/>
              </a:lnSpc>
            </a:pPr>
            <a:r>
              <a:rPr lang="zh-CN" altLang="zh-CN" sz="2000" b="1" dirty="0">
                <a:latin typeface="楷体" panose="02010609060101010101" pitchFamily="49" charset="-122"/>
                <a:ea typeface="楷体" panose="02010609060101010101" pitchFamily="49" charset="-122"/>
                <a:cs typeface="楷体" panose="02010609060101010101" pitchFamily="49" charset="-122"/>
              </a:rPr>
              <a:t>服务器安全设置</a:t>
            </a:r>
          </a:p>
          <a:p>
            <a:pPr>
              <a:lnSpc>
                <a:spcPct val="170000"/>
              </a:lnSpc>
            </a:pPr>
            <a:r>
              <a:rPr lang="en-US" altLang="zh-CN" sz="2000" dirty="0">
                <a:latin typeface="楷体" panose="02010609060101010101" pitchFamily="49" charset="-122"/>
                <a:ea typeface="楷体" panose="02010609060101010101" pitchFamily="49" charset="-122"/>
                <a:cs typeface="楷体" panose="02010609060101010101" pitchFamily="49" charset="-122"/>
              </a:rPr>
              <a:t> </a:t>
            </a:r>
            <a:r>
              <a:rPr lang="zh-CN" altLang="zh-CN" sz="2000" dirty="0">
                <a:latin typeface="楷体" panose="02010609060101010101" pitchFamily="49" charset="-122"/>
                <a:ea typeface="楷体" panose="02010609060101010101" pitchFamily="49" charset="-122"/>
                <a:cs typeface="楷体" panose="02010609060101010101" pitchFamily="49" charset="-122"/>
              </a:rPr>
              <a:t>①加强对脚本文件的</a:t>
            </a:r>
            <a:r>
              <a:rPr lang="zh-CN" altLang="zh-CN" sz="2000" b="1" dirty="0">
                <a:solidFill>
                  <a:srgbClr val="C00000"/>
                </a:solidFill>
                <a:latin typeface="楷体" panose="02010609060101010101" pitchFamily="49" charset="-122"/>
                <a:ea typeface="楷体" panose="02010609060101010101" pitchFamily="49" charset="-122"/>
                <a:cs typeface="楷体" panose="02010609060101010101" pitchFamily="49" charset="-122"/>
              </a:rPr>
              <a:t>代码审计</a:t>
            </a:r>
            <a:r>
              <a:rPr lang="zh-CN" altLang="zh-CN" sz="2000" dirty="0">
                <a:latin typeface="楷体" panose="02010609060101010101" pitchFamily="49" charset="-122"/>
                <a:ea typeface="楷体" panose="02010609060101010101" pitchFamily="49" charset="-122"/>
                <a:cs typeface="楷体" panose="02010609060101010101" pitchFamily="49" charset="-122"/>
              </a:rPr>
              <a:t>，对出现</a:t>
            </a:r>
            <a:r>
              <a:rPr lang="en-US" altLang="zh-CN" sz="2000" dirty="0">
                <a:latin typeface="楷体" panose="02010609060101010101" pitchFamily="49" charset="-122"/>
                <a:ea typeface="楷体" panose="02010609060101010101" pitchFamily="49" charset="-122"/>
                <a:cs typeface="楷体" panose="02010609060101010101" pitchFamily="49" charset="-122"/>
              </a:rPr>
              <a:t>FSO</a:t>
            </a:r>
            <a:r>
              <a:rPr lang="zh-CN" altLang="zh-CN" sz="2000" dirty="0">
                <a:latin typeface="楷体" panose="02010609060101010101" pitchFamily="49" charset="-122"/>
                <a:ea typeface="楷体" panose="02010609060101010101" pitchFamily="49" charset="-122"/>
                <a:cs typeface="楷体" panose="02010609060101010101" pitchFamily="49" charset="-122"/>
              </a:rPr>
              <a:t>、</a:t>
            </a:r>
            <a:r>
              <a:rPr lang="en-US" altLang="zh-CN" sz="2000" dirty="0">
                <a:latin typeface="楷体" panose="02010609060101010101" pitchFamily="49" charset="-122"/>
                <a:ea typeface="楷体" panose="02010609060101010101" pitchFamily="49" charset="-122"/>
                <a:cs typeface="楷体" panose="02010609060101010101" pitchFamily="49" charset="-122"/>
              </a:rPr>
              <a:t>Shell</a:t>
            </a:r>
            <a:r>
              <a:rPr lang="zh-CN" altLang="zh-CN" sz="2000" dirty="0">
                <a:latin typeface="楷体" panose="02010609060101010101" pitchFamily="49" charset="-122"/>
                <a:ea typeface="楷体" panose="02010609060101010101" pitchFamily="49" charset="-122"/>
                <a:cs typeface="楷体" panose="02010609060101010101" pitchFamily="49" charset="-122"/>
              </a:rPr>
              <a:t>对象等操作的页面进行重点分析。借助漏洞扫描工具，及时发现系统漏洞，安装相关补丁；经常关注微软官方网站，及时安装操作系统及相关软件的补丁，并对</a:t>
            </a:r>
            <a:r>
              <a:rPr lang="en-US" altLang="zh-CN" sz="2000" dirty="0">
                <a:latin typeface="楷体" panose="02010609060101010101" pitchFamily="49" charset="-122"/>
                <a:ea typeface="楷体" panose="02010609060101010101" pitchFamily="49" charset="-122"/>
                <a:cs typeface="楷体" panose="02010609060101010101" pitchFamily="49" charset="-122"/>
              </a:rPr>
              <a:t>WEB</a:t>
            </a:r>
            <a:r>
              <a:rPr lang="zh-CN" altLang="zh-CN" sz="2000" dirty="0">
                <a:latin typeface="楷体" panose="02010609060101010101" pitchFamily="49" charset="-122"/>
                <a:ea typeface="楷体" panose="02010609060101010101" pitchFamily="49" charset="-122"/>
                <a:cs typeface="楷体" panose="02010609060101010101" pitchFamily="49" charset="-122"/>
              </a:rPr>
              <a:t>服务器进行安全设置，关闭不必要的端口，停止不必要的服务，禁止建立空链接；建立本地安全策略和审核策略。</a:t>
            </a:r>
          </a:p>
          <a:p>
            <a:pPr>
              <a:lnSpc>
                <a:spcPct val="170000"/>
              </a:lnSpc>
            </a:pPr>
            <a:r>
              <a:rPr lang="zh-CN" altLang="zh-CN" sz="2000" dirty="0">
                <a:latin typeface="楷体" panose="02010609060101010101" pitchFamily="49" charset="-122"/>
                <a:ea typeface="楷体" panose="02010609060101010101" pitchFamily="49" charset="-122"/>
                <a:cs typeface="楷体" panose="02010609060101010101" pitchFamily="49" charset="-122"/>
              </a:rPr>
              <a:t>②</a:t>
            </a:r>
            <a:r>
              <a:rPr lang="en-US" altLang="zh-CN" sz="2000" dirty="0">
                <a:latin typeface="楷体" panose="02010609060101010101" pitchFamily="49" charset="-122"/>
                <a:ea typeface="楷体" panose="02010609060101010101" pitchFamily="49" charset="-122"/>
                <a:cs typeface="楷体" panose="02010609060101010101" pitchFamily="49" charset="-122"/>
              </a:rPr>
              <a:t>Web</a:t>
            </a:r>
            <a:r>
              <a:rPr lang="zh-CN" altLang="zh-CN" sz="2000" dirty="0">
                <a:latin typeface="楷体" panose="02010609060101010101" pitchFamily="49" charset="-122"/>
                <a:ea typeface="楷体" panose="02010609060101010101" pitchFamily="49" charset="-122"/>
                <a:cs typeface="楷体" panose="02010609060101010101" pitchFamily="49" charset="-122"/>
              </a:rPr>
              <a:t>服务器通过正则表达式、限制用户输入信息长度等方法对用户提交信息的合法性进行必要的验证、过滤、可以有效防范</a:t>
            </a:r>
            <a:r>
              <a:rPr lang="en-US" altLang="zh-CN" sz="2000" dirty="0">
                <a:latin typeface="楷体" panose="02010609060101010101" pitchFamily="49" charset="-122"/>
                <a:ea typeface="楷体" panose="02010609060101010101" pitchFamily="49" charset="-122"/>
                <a:cs typeface="楷体" panose="02010609060101010101" pitchFamily="49" charset="-122"/>
              </a:rPr>
              <a:t>SQL</a:t>
            </a:r>
            <a:r>
              <a:rPr lang="zh-CN" altLang="zh-CN" sz="2000" dirty="0">
                <a:latin typeface="楷体" panose="02010609060101010101" pitchFamily="49" charset="-122"/>
                <a:ea typeface="楷体" panose="02010609060101010101" pitchFamily="49" charset="-122"/>
                <a:cs typeface="楷体" panose="02010609060101010101" pitchFamily="49" charset="-122"/>
              </a:rPr>
              <a:t>注入攻击和跨站脚本攻击；尽量使用参数化的</a:t>
            </a:r>
            <a:r>
              <a:rPr lang="en-US" altLang="zh-CN" sz="2000" dirty="0">
                <a:latin typeface="楷体" panose="02010609060101010101" pitchFamily="49" charset="-122"/>
                <a:ea typeface="楷体" panose="02010609060101010101" pitchFamily="49" charset="-122"/>
                <a:cs typeface="楷体" panose="02010609060101010101" pitchFamily="49" charset="-122"/>
              </a:rPr>
              <a:t>SQL</a:t>
            </a:r>
            <a:r>
              <a:rPr lang="zh-CN" altLang="zh-CN" sz="2000" dirty="0">
                <a:latin typeface="楷体" panose="02010609060101010101" pitchFamily="49" charset="-122"/>
                <a:ea typeface="楷体" panose="02010609060101010101" pitchFamily="49" charset="-122"/>
                <a:cs typeface="楷体" panose="02010609060101010101" pitchFamily="49" charset="-122"/>
              </a:rPr>
              <a:t>查询来代替动态拼接的</a:t>
            </a:r>
            <a:r>
              <a:rPr lang="en-US" altLang="zh-CN" sz="2000" dirty="0">
                <a:latin typeface="楷体" panose="02010609060101010101" pitchFamily="49" charset="-122"/>
                <a:ea typeface="楷体" panose="02010609060101010101" pitchFamily="49" charset="-122"/>
                <a:cs typeface="楷体" panose="02010609060101010101" pitchFamily="49" charset="-122"/>
              </a:rPr>
              <a:t>SQL</a:t>
            </a:r>
            <a:r>
              <a:rPr lang="zh-CN" altLang="zh-CN" sz="2000" dirty="0">
                <a:latin typeface="楷体" panose="02010609060101010101" pitchFamily="49" charset="-122"/>
                <a:ea typeface="楷体" panose="02010609060101010101" pitchFamily="49" charset="-122"/>
                <a:cs typeface="楷体" panose="02010609060101010101" pitchFamily="49" charset="-122"/>
              </a:rPr>
              <a:t>注入语句，尽量完善操作日志记录和日志记录，也是防范</a:t>
            </a:r>
            <a:r>
              <a:rPr lang="en-US" altLang="zh-CN" sz="2000" dirty="0">
                <a:latin typeface="楷体" panose="02010609060101010101" pitchFamily="49" charset="-122"/>
                <a:ea typeface="楷体" panose="02010609060101010101" pitchFamily="49" charset="-122"/>
                <a:cs typeface="楷体" panose="02010609060101010101" pitchFamily="49" charset="-122"/>
              </a:rPr>
              <a:t>SQL</a:t>
            </a:r>
            <a:r>
              <a:rPr lang="zh-CN" altLang="zh-CN" sz="2000" dirty="0">
                <a:latin typeface="楷体" panose="02010609060101010101" pitchFamily="49" charset="-122"/>
                <a:ea typeface="楷体" panose="02010609060101010101" pitchFamily="49" charset="-122"/>
                <a:cs typeface="楷体" panose="02010609060101010101" pitchFamily="49" charset="-122"/>
              </a:rPr>
              <a:t>注入攻击的有效手段。</a:t>
            </a:r>
          </a:p>
          <a:p>
            <a:pPr>
              <a:lnSpc>
                <a:spcPct val="170000"/>
              </a:lnSpc>
            </a:pPr>
            <a:r>
              <a:rPr lang="zh-CN" altLang="zh-CN" sz="2000" dirty="0">
                <a:latin typeface="楷体" panose="02010609060101010101" pitchFamily="49" charset="-122"/>
                <a:ea typeface="楷体" panose="02010609060101010101" pitchFamily="49" charset="-122"/>
                <a:cs typeface="楷体" panose="02010609060101010101" pitchFamily="49" charset="-122"/>
              </a:rPr>
              <a:t>③数据库是</a:t>
            </a:r>
            <a:r>
              <a:rPr lang="en-US" altLang="zh-CN" sz="2000" dirty="0">
                <a:latin typeface="楷体" panose="02010609060101010101" pitchFamily="49" charset="-122"/>
                <a:ea typeface="楷体" panose="02010609060101010101" pitchFamily="49" charset="-122"/>
                <a:cs typeface="楷体" panose="02010609060101010101" pitchFamily="49" charset="-122"/>
              </a:rPr>
              <a:t>Web</a:t>
            </a:r>
            <a:r>
              <a:rPr lang="zh-CN" altLang="zh-CN" sz="2000" dirty="0">
                <a:latin typeface="楷体" panose="02010609060101010101" pitchFamily="49" charset="-122"/>
                <a:ea typeface="楷体" panose="02010609060101010101" pitchFamily="49" charset="-122"/>
                <a:cs typeface="楷体" panose="02010609060101010101" pitchFamily="49" charset="-122"/>
              </a:rPr>
              <a:t>应用系统的重要组成部分，使用数据库系统自身的安全性设置访问数据库权限。如果数据库允许匿名访问，建议创建个别具有高权限的用户，并以此用户执行数据库的操作。</a:t>
            </a:r>
          </a:p>
          <a:p>
            <a:pPr>
              <a:lnSpc>
                <a:spcPct val="170000"/>
              </a:lnSpc>
            </a:pP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39</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恶意代码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防范方法</a:t>
            </a:r>
          </a:p>
        </p:txBody>
      </p:sp>
      <p:sp>
        <p:nvSpPr>
          <p:cNvPr id="2" name="内容占位符 2"/>
          <p:cNvSpPr>
            <a:spLocks noGrp="1"/>
          </p:cNvSpPr>
          <p:nvPr>
            <p:ph idx="1"/>
          </p:nvPr>
        </p:nvSpPr>
        <p:spPr>
          <a:xfrm>
            <a:off x="779145" y="1070610"/>
            <a:ext cx="11511280" cy="5388610"/>
          </a:xfrm>
        </p:spPr>
        <p:txBody>
          <a:bodyPr>
            <a:normAutofit fontScale="35000" lnSpcReduction="20000"/>
          </a:bodyPr>
          <a:lstStyle/>
          <a:p>
            <a:pPr marL="0" lvl="0" indent="0" fontAlgn="auto">
              <a:lnSpc>
                <a:spcPct val="100000"/>
              </a:lnSpc>
              <a:buNone/>
            </a:pPr>
            <a:r>
              <a:rPr lang="zh-CN" altLang="zh-CN" sz="5600" b="1" dirty="0">
                <a:latin typeface="楷体" panose="02010609060101010101" pitchFamily="49" charset="-122"/>
                <a:ea typeface="楷体" panose="02010609060101010101" pitchFamily="49" charset="-122"/>
                <a:cs typeface="楷体" panose="02010609060101010101" pitchFamily="49" charset="-122"/>
              </a:rPr>
              <a:t>应用安全防护</a:t>
            </a:r>
          </a:p>
          <a:p>
            <a:pPr fontAlgn="auto">
              <a:lnSpc>
                <a:spcPct val="100000"/>
              </a:lnSpc>
            </a:pPr>
            <a:r>
              <a:rPr lang="zh-CN" altLang="zh-CN" sz="5600" b="1" dirty="0">
                <a:latin typeface="楷体" panose="02010609060101010101" pitchFamily="49" charset="-122"/>
                <a:ea typeface="楷体" panose="02010609060101010101" pitchFamily="49" charset="-122"/>
                <a:cs typeface="楷体" panose="02010609060101010101" pitchFamily="49" charset="-122"/>
              </a:rPr>
              <a:t>①</a:t>
            </a:r>
            <a:r>
              <a:rPr lang="en-US" altLang="zh-CN" sz="5600" b="1" dirty="0">
                <a:latin typeface="楷体" panose="02010609060101010101" pitchFamily="49" charset="-122"/>
                <a:ea typeface="楷体" panose="02010609060101010101" pitchFamily="49" charset="-122"/>
                <a:cs typeface="楷体" panose="02010609060101010101" pitchFamily="49" charset="-122"/>
              </a:rPr>
              <a:t>Web</a:t>
            </a:r>
            <a:r>
              <a:rPr lang="zh-CN" altLang="zh-CN" sz="5600" b="1" dirty="0">
                <a:latin typeface="楷体" panose="02010609060101010101" pitchFamily="49" charset="-122"/>
                <a:ea typeface="楷体" panose="02010609060101010101" pitchFamily="49" charset="-122"/>
                <a:cs typeface="楷体" panose="02010609060101010101" pitchFamily="49" charset="-122"/>
              </a:rPr>
              <a:t>软件开发的安全</a:t>
            </a:r>
          </a:p>
          <a:p>
            <a:pPr fontAlgn="auto">
              <a:lnSpc>
                <a:spcPct val="100000"/>
              </a:lnSpc>
            </a:pPr>
            <a:r>
              <a:rPr lang="zh-CN" altLang="zh-CN" sz="5600" dirty="0">
                <a:latin typeface="楷体" panose="02010609060101010101" pitchFamily="49" charset="-122"/>
                <a:ea typeface="楷体" panose="02010609060101010101" pitchFamily="49" charset="-122"/>
                <a:cs typeface="楷体" panose="02010609060101010101" pitchFamily="49" charset="-122"/>
              </a:rPr>
              <a:t>程序开发时</a:t>
            </a:r>
            <a:r>
              <a:rPr lang="zh-CN" altLang="zh-CN" sz="5600" b="1" dirty="0">
                <a:solidFill>
                  <a:srgbClr val="FF0000"/>
                </a:solidFill>
                <a:latin typeface="楷体" panose="02010609060101010101" pitchFamily="49" charset="-122"/>
                <a:ea typeface="楷体" panose="02010609060101010101" pitchFamily="49" charset="-122"/>
                <a:cs typeface="楷体" panose="02010609060101010101" pitchFamily="49" charset="-122"/>
              </a:rPr>
              <a:t>防止文件上载的漏洞</a:t>
            </a:r>
            <a:r>
              <a:rPr lang="zh-CN" altLang="zh-CN" sz="5600" dirty="0">
                <a:latin typeface="楷体" panose="02010609060101010101" pitchFamily="49" charset="-122"/>
                <a:ea typeface="楷体" panose="02010609060101010101" pitchFamily="49" charset="-122"/>
                <a:cs typeface="楷体" panose="02010609060101010101" pitchFamily="49" charset="-122"/>
              </a:rPr>
              <a:t>，防</a:t>
            </a:r>
            <a:r>
              <a:rPr lang="en-US" altLang="zh-CN" sz="5600" dirty="0" err="1">
                <a:latin typeface="楷体" panose="02010609060101010101" pitchFamily="49" charset="-122"/>
                <a:ea typeface="楷体" panose="02010609060101010101" pitchFamily="49" charset="-122"/>
                <a:cs typeface="楷体" panose="02010609060101010101" pitchFamily="49" charset="-122"/>
              </a:rPr>
              <a:t>sql</a:t>
            </a:r>
            <a:r>
              <a:rPr lang="zh-CN" altLang="zh-CN" sz="5600" dirty="0">
                <a:latin typeface="楷体" panose="02010609060101010101" pitchFamily="49" charset="-122"/>
                <a:ea typeface="楷体" panose="02010609060101010101" pitchFamily="49" charset="-122"/>
                <a:cs typeface="楷体" panose="02010609060101010101" pitchFamily="49" charset="-122"/>
              </a:rPr>
              <a:t>注入、防暴库、防</a:t>
            </a:r>
            <a:r>
              <a:rPr lang="en-US" altLang="zh-CN" sz="5600" dirty="0">
                <a:latin typeface="楷体" panose="02010609060101010101" pitchFamily="49" charset="-122"/>
                <a:ea typeface="楷体" panose="02010609060101010101" pitchFamily="49" charset="-122"/>
                <a:cs typeface="楷体" panose="02010609060101010101" pitchFamily="49" charset="-122"/>
              </a:rPr>
              <a:t>COOKIES</a:t>
            </a:r>
            <a:r>
              <a:rPr lang="zh-CN" altLang="zh-CN" sz="5600" dirty="0">
                <a:latin typeface="楷体" panose="02010609060101010101" pitchFamily="49" charset="-122"/>
                <a:ea typeface="楷体" panose="02010609060101010101" pitchFamily="49" charset="-122"/>
                <a:cs typeface="楷体" panose="02010609060101010101" pitchFamily="49" charset="-122"/>
              </a:rPr>
              <a:t>欺骗、防跨站脚本攻击。</a:t>
            </a:r>
          </a:p>
          <a:p>
            <a:pPr fontAlgn="auto">
              <a:lnSpc>
                <a:spcPct val="100000"/>
              </a:lnSpc>
            </a:pPr>
            <a:r>
              <a:rPr lang="zh-CN" altLang="zh-CN" sz="5600" b="1" dirty="0">
                <a:latin typeface="楷体" panose="02010609060101010101" pitchFamily="49" charset="-122"/>
                <a:ea typeface="楷体" panose="02010609060101010101" pitchFamily="49" charset="-122"/>
                <a:cs typeface="楷体" panose="02010609060101010101" pitchFamily="49" charset="-122"/>
              </a:rPr>
              <a:t>②</a:t>
            </a:r>
            <a:r>
              <a:rPr lang="en-US" altLang="zh-CN" sz="5600" b="1" dirty="0">
                <a:latin typeface="楷体" panose="02010609060101010101" pitchFamily="49" charset="-122"/>
                <a:ea typeface="楷体" panose="02010609060101010101" pitchFamily="49" charset="-122"/>
                <a:cs typeface="楷体" panose="02010609060101010101" pitchFamily="49" charset="-122"/>
              </a:rPr>
              <a:t>ftp</a:t>
            </a:r>
            <a:r>
              <a:rPr lang="zh-CN" altLang="zh-CN" sz="5600" b="1" dirty="0">
                <a:latin typeface="楷体" panose="02010609060101010101" pitchFamily="49" charset="-122"/>
                <a:ea typeface="楷体" panose="02010609060101010101" pitchFamily="49" charset="-122"/>
                <a:cs typeface="楷体" panose="02010609060101010101" pitchFamily="49" charset="-122"/>
              </a:rPr>
              <a:t>文件上载安全</a:t>
            </a:r>
          </a:p>
          <a:p>
            <a:pPr fontAlgn="auto">
              <a:lnSpc>
                <a:spcPct val="100000"/>
              </a:lnSpc>
            </a:pPr>
            <a:r>
              <a:rPr lang="zh-CN" altLang="zh-CN" sz="5600" dirty="0">
                <a:latin typeface="楷体" panose="02010609060101010101" pitchFamily="49" charset="-122"/>
                <a:ea typeface="楷体" panose="02010609060101010101" pitchFamily="49" charset="-122"/>
                <a:cs typeface="楷体" panose="02010609060101010101" pitchFamily="49" charset="-122"/>
              </a:rPr>
              <a:t>设置好</a:t>
            </a:r>
            <a:r>
              <a:rPr lang="en-US" altLang="zh-CN" sz="5600" dirty="0">
                <a:latin typeface="楷体" panose="02010609060101010101" pitchFamily="49" charset="-122"/>
                <a:ea typeface="楷体" panose="02010609060101010101" pitchFamily="49" charset="-122"/>
                <a:cs typeface="楷体" panose="02010609060101010101" pitchFamily="49" charset="-122"/>
              </a:rPr>
              <a:t>ftp</a:t>
            </a:r>
            <a:r>
              <a:rPr lang="zh-CN" altLang="zh-CN" sz="5600" dirty="0">
                <a:latin typeface="楷体" panose="02010609060101010101" pitchFamily="49" charset="-122"/>
                <a:ea typeface="楷体" panose="02010609060101010101" pitchFamily="49" charset="-122"/>
                <a:cs typeface="楷体" panose="02010609060101010101" pitchFamily="49" charset="-122"/>
              </a:rPr>
              <a:t>服务器，防止攻击者直接使用</a:t>
            </a:r>
            <a:r>
              <a:rPr lang="en-US" altLang="zh-CN" sz="5600" dirty="0">
                <a:latin typeface="楷体" panose="02010609060101010101" pitchFamily="49" charset="-122"/>
                <a:ea typeface="楷体" panose="02010609060101010101" pitchFamily="49" charset="-122"/>
                <a:cs typeface="楷体" panose="02010609060101010101" pitchFamily="49" charset="-122"/>
              </a:rPr>
              <a:t>ftp</a:t>
            </a:r>
            <a:r>
              <a:rPr lang="zh-CN" altLang="zh-CN" sz="5600" dirty="0">
                <a:latin typeface="楷体" panose="02010609060101010101" pitchFamily="49" charset="-122"/>
                <a:ea typeface="楷体" panose="02010609060101010101" pitchFamily="49" charset="-122"/>
                <a:cs typeface="楷体" panose="02010609060101010101" pitchFamily="49" charset="-122"/>
              </a:rPr>
              <a:t>上传木马程序文件到</a:t>
            </a:r>
            <a:r>
              <a:rPr lang="en-US" altLang="zh-CN" sz="5600" dirty="0">
                <a:latin typeface="楷体" panose="02010609060101010101" pitchFamily="49" charset="-122"/>
                <a:ea typeface="楷体" panose="02010609060101010101" pitchFamily="49" charset="-122"/>
                <a:cs typeface="楷体" panose="02010609060101010101" pitchFamily="49" charset="-122"/>
              </a:rPr>
              <a:t>web</a:t>
            </a:r>
            <a:r>
              <a:rPr lang="zh-CN" altLang="zh-CN" sz="5600" dirty="0">
                <a:latin typeface="楷体" panose="02010609060101010101" pitchFamily="49" charset="-122"/>
                <a:ea typeface="楷体" panose="02010609060101010101" pitchFamily="49" charset="-122"/>
                <a:cs typeface="楷体" panose="02010609060101010101" pitchFamily="49" charset="-122"/>
              </a:rPr>
              <a:t>程序的目录中。</a:t>
            </a:r>
          </a:p>
          <a:p>
            <a:pPr fontAlgn="auto">
              <a:lnSpc>
                <a:spcPct val="100000"/>
              </a:lnSpc>
            </a:pPr>
            <a:r>
              <a:rPr lang="zh-CN" altLang="zh-CN" sz="5600" b="1" dirty="0">
                <a:latin typeface="楷体" panose="02010609060101010101" pitchFamily="49" charset="-122"/>
                <a:ea typeface="楷体" panose="02010609060101010101" pitchFamily="49" charset="-122"/>
                <a:cs typeface="楷体" panose="02010609060101010101" pitchFamily="49" charset="-122"/>
              </a:rPr>
              <a:t>③文件系统的存储权限</a:t>
            </a:r>
          </a:p>
          <a:p>
            <a:pPr fontAlgn="auto">
              <a:lnSpc>
                <a:spcPct val="100000"/>
              </a:lnSpc>
            </a:pPr>
            <a:r>
              <a:rPr lang="zh-CN" altLang="zh-CN" sz="5600" dirty="0">
                <a:latin typeface="楷体" panose="02010609060101010101" pitchFamily="49" charset="-122"/>
                <a:ea typeface="楷体" panose="02010609060101010101" pitchFamily="49" charset="-122"/>
                <a:cs typeface="楷体" panose="02010609060101010101" pitchFamily="49" charset="-122"/>
              </a:rPr>
              <a:t>设置好</a:t>
            </a:r>
            <a:r>
              <a:rPr lang="en-US" altLang="zh-CN" sz="5600" dirty="0">
                <a:latin typeface="楷体" panose="02010609060101010101" pitchFamily="49" charset="-122"/>
                <a:ea typeface="楷体" panose="02010609060101010101" pitchFamily="49" charset="-122"/>
                <a:cs typeface="楷体" panose="02010609060101010101" pitchFamily="49" charset="-122"/>
              </a:rPr>
              <a:t>web</a:t>
            </a:r>
            <a:r>
              <a:rPr lang="zh-CN" altLang="zh-CN" sz="5600" dirty="0">
                <a:latin typeface="楷体" panose="02010609060101010101" pitchFamily="49" charset="-122"/>
                <a:ea typeface="楷体" panose="02010609060101010101" pitchFamily="49" charset="-122"/>
                <a:cs typeface="楷体" panose="02010609060101010101" pitchFamily="49" charset="-122"/>
              </a:rPr>
              <a:t>程序目录及系统其它目录的权限，相关目录的写权限只赋予给超级用户，部分目录写权限赋予给系统用户。</a:t>
            </a:r>
          </a:p>
          <a:p>
            <a:pPr fontAlgn="auto">
              <a:lnSpc>
                <a:spcPct val="100000"/>
              </a:lnSpc>
            </a:pPr>
            <a:r>
              <a:rPr lang="zh-CN" altLang="zh-CN" sz="5600" dirty="0">
                <a:latin typeface="楷体" panose="02010609060101010101" pitchFamily="49" charset="-122"/>
                <a:ea typeface="楷体" panose="02010609060101010101" pitchFamily="49" charset="-122"/>
                <a:cs typeface="楷体" panose="02010609060101010101" pitchFamily="49" charset="-122"/>
              </a:rPr>
              <a:t>将</a:t>
            </a:r>
            <a:r>
              <a:rPr lang="en-US" altLang="zh-CN" sz="5600" dirty="0">
                <a:latin typeface="楷体" panose="02010609060101010101" pitchFamily="49" charset="-122"/>
                <a:ea typeface="楷体" panose="02010609060101010101" pitchFamily="49" charset="-122"/>
                <a:cs typeface="楷体" panose="02010609060101010101" pitchFamily="49" charset="-122"/>
              </a:rPr>
              <a:t>web</a:t>
            </a:r>
            <a:r>
              <a:rPr lang="zh-CN" altLang="zh-CN" sz="5600" dirty="0">
                <a:latin typeface="楷体" panose="02010609060101010101" pitchFamily="49" charset="-122"/>
                <a:ea typeface="楷体" panose="02010609060101010101" pitchFamily="49" charset="-122"/>
                <a:cs typeface="楷体" panose="02010609060101010101" pitchFamily="49" charset="-122"/>
              </a:rPr>
              <a:t>应用和上传的任何文件（包括）分开，保持</a:t>
            </a:r>
            <a:r>
              <a:rPr lang="en-US" altLang="zh-CN" sz="5600" dirty="0">
                <a:latin typeface="楷体" panose="02010609060101010101" pitchFamily="49" charset="-122"/>
                <a:ea typeface="楷体" panose="02010609060101010101" pitchFamily="49" charset="-122"/>
                <a:cs typeface="楷体" panose="02010609060101010101" pitchFamily="49" charset="-122"/>
              </a:rPr>
              <a:t>web</a:t>
            </a:r>
            <a:r>
              <a:rPr lang="zh-CN" altLang="zh-CN" sz="5600" dirty="0">
                <a:latin typeface="楷体" panose="02010609060101010101" pitchFamily="49" charset="-122"/>
                <a:ea typeface="楷体" panose="02010609060101010101" pitchFamily="49" charset="-122"/>
                <a:cs typeface="楷体" panose="02010609060101010101" pitchFamily="49" charset="-122"/>
              </a:rPr>
              <a:t>应用的纯净，而文件的读取可以采用分静态文件解析服务器和</a:t>
            </a:r>
            <a:r>
              <a:rPr lang="en-US" altLang="zh-CN" sz="5600" dirty="0">
                <a:latin typeface="楷体" panose="02010609060101010101" pitchFamily="49" charset="-122"/>
                <a:ea typeface="楷体" panose="02010609060101010101" pitchFamily="49" charset="-122"/>
                <a:cs typeface="楷体" panose="02010609060101010101" pitchFamily="49" charset="-122"/>
              </a:rPr>
              <a:t>web</a:t>
            </a:r>
            <a:r>
              <a:rPr lang="zh-CN" altLang="zh-CN" sz="5600" dirty="0">
                <a:latin typeface="楷体" panose="02010609060101010101" pitchFamily="49" charset="-122"/>
                <a:ea typeface="楷体" panose="02010609060101010101" pitchFamily="49" charset="-122"/>
                <a:cs typeface="楷体" panose="02010609060101010101" pitchFamily="49" charset="-122"/>
              </a:rPr>
              <a:t>服务器两种服务器分 别读取（</a:t>
            </a:r>
            <a:r>
              <a:rPr lang="en-US" altLang="zh-CN" sz="5600" dirty="0">
                <a:latin typeface="楷体" panose="02010609060101010101" pitchFamily="49" charset="-122"/>
                <a:ea typeface="楷体" panose="02010609060101010101" pitchFamily="49" charset="-122"/>
                <a:cs typeface="楷体" panose="02010609060101010101" pitchFamily="49" charset="-122"/>
              </a:rPr>
              <a:t>Apache/</a:t>
            </a:r>
            <a:r>
              <a:rPr lang="en-US" altLang="zh-CN" sz="5600" dirty="0" err="1">
                <a:latin typeface="楷体" panose="02010609060101010101" pitchFamily="49" charset="-122"/>
                <a:ea typeface="楷体" panose="02010609060101010101" pitchFamily="49" charset="-122"/>
                <a:cs typeface="楷体" panose="02010609060101010101" pitchFamily="49" charset="-122"/>
              </a:rPr>
              <a:t>Nginx</a:t>
            </a:r>
            <a:r>
              <a:rPr lang="zh-CN" altLang="zh-CN" sz="5600" dirty="0">
                <a:latin typeface="楷体" panose="02010609060101010101" pitchFamily="49" charset="-122"/>
                <a:ea typeface="楷体" panose="02010609060101010101" pitchFamily="49" charset="-122"/>
                <a:cs typeface="楷体" panose="02010609060101010101" pitchFamily="49" charset="-122"/>
              </a:rPr>
              <a:t>加</a:t>
            </a:r>
            <a:r>
              <a:rPr lang="en-US" altLang="zh-CN" sz="5600" dirty="0">
                <a:latin typeface="楷体" panose="02010609060101010101" pitchFamily="49" charset="-122"/>
                <a:ea typeface="楷体" panose="02010609060101010101" pitchFamily="49" charset="-122"/>
                <a:cs typeface="楷体" panose="02010609060101010101" pitchFamily="49" charset="-122"/>
              </a:rPr>
              <a:t>tomcat</a:t>
            </a:r>
            <a:r>
              <a:rPr lang="zh-CN" altLang="zh-CN" sz="5600" dirty="0">
                <a:latin typeface="楷体" panose="02010609060101010101" pitchFamily="49" charset="-122"/>
                <a:ea typeface="楷体" panose="02010609060101010101" pitchFamily="49" charset="-122"/>
                <a:cs typeface="楷体" panose="02010609060101010101" pitchFamily="49" charset="-122"/>
              </a:rPr>
              <a:t>等</a:t>
            </a:r>
            <a:r>
              <a:rPr lang="en-US" altLang="zh-CN" sz="5600" dirty="0">
                <a:latin typeface="楷体" panose="02010609060101010101" pitchFamily="49" charset="-122"/>
                <a:ea typeface="楷体" panose="02010609060101010101" pitchFamily="49" charset="-122"/>
                <a:cs typeface="楷体" panose="02010609060101010101" pitchFamily="49" charset="-122"/>
              </a:rPr>
              <a:t>web</a:t>
            </a:r>
            <a:r>
              <a:rPr lang="zh-CN" altLang="zh-CN" sz="5600" dirty="0">
                <a:latin typeface="楷体" panose="02010609060101010101" pitchFamily="49" charset="-122"/>
                <a:ea typeface="楷体" panose="02010609060101010101" pitchFamily="49" charset="-122"/>
                <a:cs typeface="楷体" panose="02010609060101010101" pitchFamily="49" charset="-122"/>
              </a:rPr>
              <a:t>服务器），或者图片的读取，有程序直接读文件，以流的形式返回到客户端。</a:t>
            </a:r>
          </a:p>
          <a:p>
            <a:pPr fontAlgn="auto">
              <a:lnSpc>
                <a:spcPct val="100000"/>
              </a:lnSpc>
            </a:pPr>
            <a:r>
              <a:rPr lang="zh-CN" altLang="zh-CN" sz="5600" b="1" dirty="0">
                <a:latin typeface="楷体" panose="02010609060101010101" pitchFamily="49" charset="-122"/>
                <a:ea typeface="楷体" panose="02010609060101010101" pitchFamily="49" charset="-122"/>
                <a:cs typeface="楷体" panose="02010609060101010101" pitchFamily="49" charset="-122"/>
              </a:rPr>
              <a:t>④不要使用超级用户运行</a:t>
            </a:r>
            <a:r>
              <a:rPr lang="en-US" altLang="zh-CN" sz="5600" b="1" dirty="0">
                <a:latin typeface="楷体" panose="02010609060101010101" pitchFamily="49" charset="-122"/>
                <a:ea typeface="楷体" panose="02010609060101010101" pitchFamily="49" charset="-122"/>
                <a:cs typeface="楷体" panose="02010609060101010101" pitchFamily="49" charset="-122"/>
              </a:rPr>
              <a:t>web</a:t>
            </a:r>
            <a:r>
              <a:rPr lang="zh-CN" altLang="zh-CN" sz="5600" b="1" dirty="0">
                <a:latin typeface="楷体" panose="02010609060101010101" pitchFamily="49" charset="-122"/>
                <a:ea typeface="楷体" panose="02010609060101010101" pitchFamily="49" charset="-122"/>
                <a:cs typeface="楷体" panose="02010609060101010101" pitchFamily="49" charset="-122"/>
              </a:rPr>
              <a:t>服务</a:t>
            </a:r>
          </a:p>
          <a:p>
            <a:pPr fontAlgn="auto">
              <a:lnSpc>
                <a:spcPct val="100000"/>
              </a:lnSpc>
            </a:pPr>
            <a:r>
              <a:rPr lang="zh-CN" altLang="zh-CN" sz="5600" dirty="0">
                <a:latin typeface="楷体" panose="02010609060101010101" pitchFamily="49" charset="-122"/>
                <a:ea typeface="楷体" panose="02010609060101010101" pitchFamily="49" charset="-122"/>
                <a:cs typeface="楷体" panose="02010609060101010101" pitchFamily="49" charset="-122"/>
              </a:rPr>
              <a:t>对于</a:t>
            </a:r>
            <a:r>
              <a:rPr lang="en-US" altLang="zh-CN" sz="5600" dirty="0">
                <a:latin typeface="楷体" panose="02010609060101010101" pitchFamily="49" charset="-122"/>
                <a:ea typeface="楷体" panose="02010609060101010101" pitchFamily="49" charset="-122"/>
                <a:cs typeface="楷体" panose="02010609060101010101" pitchFamily="49" charset="-122"/>
              </a:rPr>
              <a:t>apache</a:t>
            </a:r>
            <a:r>
              <a:rPr lang="zh-CN" altLang="zh-CN" sz="5600" dirty="0">
                <a:latin typeface="楷体" panose="02010609060101010101" pitchFamily="49" charset="-122"/>
                <a:ea typeface="楷体" panose="02010609060101010101" pitchFamily="49" charset="-122"/>
                <a:cs typeface="楷体" panose="02010609060101010101" pitchFamily="49" charset="-122"/>
              </a:rPr>
              <a:t>、</a:t>
            </a:r>
            <a:r>
              <a:rPr lang="en-US" altLang="zh-CN" sz="5600" dirty="0">
                <a:latin typeface="楷体" panose="02010609060101010101" pitchFamily="49" charset="-122"/>
                <a:ea typeface="楷体" panose="02010609060101010101" pitchFamily="49" charset="-122"/>
                <a:cs typeface="楷体" panose="02010609060101010101" pitchFamily="49" charset="-122"/>
              </a:rPr>
              <a:t>tomcat</a:t>
            </a:r>
            <a:r>
              <a:rPr lang="zh-CN" altLang="zh-CN" sz="5600" dirty="0">
                <a:latin typeface="楷体" panose="02010609060101010101" pitchFamily="49" charset="-122"/>
                <a:ea typeface="楷体" panose="02010609060101010101" pitchFamily="49" charset="-122"/>
                <a:cs typeface="楷体" panose="02010609060101010101" pitchFamily="49" charset="-122"/>
              </a:rPr>
              <a:t>等</a:t>
            </a:r>
            <a:r>
              <a:rPr lang="en-US" altLang="zh-CN" sz="5600" dirty="0">
                <a:latin typeface="楷体" panose="02010609060101010101" pitchFamily="49" charset="-122"/>
                <a:ea typeface="楷体" panose="02010609060101010101" pitchFamily="49" charset="-122"/>
                <a:cs typeface="楷体" panose="02010609060101010101" pitchFamily="49" charset="-122"/>
              </a:rPr>
              <a:t>web</a:t>
            </a:r>
            <a:r>
              <a:rPr lang="zh-CN" altLang="zh-CN" sz="5600" dirty="0">
                <a:latin typeface="楷体" panose="02010609060101010101" pitchFamily="49" charset="-122"/>
                <a:ea typeface="楷体" panose="02010609060101010101" pitchFamily="49" charset="-122"/>
                <a:cs typeface="楷体" panose="02010609060101010101" pitchFamily="49" charset="-122"/>
              </a:rPr>
              <a:t>服务器，安装后要以系统用户或指定权限的用户运行，如果系统中被植入了</a:t>
            </a:r>
            <a:r>
              <a:rPr lang="en-US" altLang="zh-CN" sz="5600" dirty="0">
                <a:latin typeface="楷体" panose="02010609060101010101" pitchFamily="49" charset="-122"/>
                <a:ea typeface="楷体" panose="02010609060101010101" pitchFamily="49" charset="-122"/>
                <a:cs typeface="楷体" panose="02010609060101010101" pitchFamily="49" charset="-122"/>
              </a:rPr>
              <a:t>asp</a:t>
            </a:r>
            <a:r>
              <a:rPr lang="zh-CN" altLang="zh-CN" sz="5600" dirty="0">
                <a:latin typeface="楷体" panose="02010609060101010101" pitchFamily="49" charset="-122"/>
                <a:ea typeface="楷体" panose="02010609060101010101" pitchFamily="49" charset="-122"/>
                <a:cs typeface="楷体" panose="02010609060101010101" pitchFamily="49" charset="-122"/>
              </a:rPr>
              <a:t>、</a:t>
            </a:r>
            <a:r>
              <a:rPr lang="en-US" altLang="zh-CN" sz="5600" dirty="0" err="1">
                <a:latin typeface="楷体" panose="02010609060101010101" pitchFamily="49" charset="-122"/>
                <a:ea typeface="楷体" panose="02010609060101010101" pitchFamily="49" charset="-122"/>
                <a:cs typeface="楷体" panose="02010609060101010101" pitchFamily="49" charset="-122"/>
              </a:rPr>
              <a:t>php</a:t>
            </a:r>
            <a:r>
              <a:rPr lang="zh-CN" altLang="zh-CN" sz="5600" dirty="0">
                <a:latin typeface="楷体" panose="02010609060101010101" pitchFamily="49" charset="-122"/>
                <a:ea typeface="楷体" panose="02010609060101010101" pitchFamily="49" charset="-122"/>
                <a:cs typeface="楷体" panose="02010609060101010101" pitchFamily="49" charset="-122"/>
              </a:rPr>
              <a:t>、</a:t>
            </a:r>
            <a:r>
              <a:rPr lang="en-US" altLang="zh-CN" sz="5600" dirty="0" err="1">
                <a:latin typeface="楷体" panose="02010609060101010101" pitchFamily="49" charset="-122"/>
                <a:ea typeface="楷体" panose="02010609060101010101" pitchFamily="49" charset="-122"/>
                <a:cs typeface="楷体" panose="02010609060101010101" pitchFamily="49" charset="-122"/>
              </a:rPr>
              <a:t>jsp</a:t>
            </a:r>
            <a:r>
              <a:rPr lang="zh-CN" altLang="zh-CN" sz="5600" dirty="0">
                <a:latin typeface="楷体" panose="02010609060101010101" pitchFamily="49" charset="-122"/>
                <a:ea typeface="楷体" panose="02010609060101010101" pitchFamily="49" charset="-122"/>
                <a:cs typeface="楷体" panose="02010609060101010101" pitchFamily="49" charset="-122"/>
              </a:rPr>
              <a:t>等木马程序文件，以超级用户身份运行，</a:t>
            </a:r>
            <a:r>
              <a:rPr lang="en-US" altLang="zh-CN" sz="5600" dirty="0" err="1">
                <a:latin typeface="楷体" panose="02010609060101010101" pitchFamily="49" charset="-122"/>
                <a:ea typeface="楷体" panose="02010609060101010101" pitchFamily="49" charset="-122"/>
                <a:cs typeface="楷体" panose="02010609060101010101" pitchFamily="49" charset="-122"/>
              </a:rPr>
              <a:t>webshell</a:t>
            </a:r>
            <a:r>
              <a:rPr lang="zh-CN" altLang="zh-CN" sz="5600" dirty="0">
                <a:latin typeface="楷体" panose="02010609060101010101" pitchFamily="49" charset="-122"/>
                <a:ea typeface="楷体" panose="02010609060101010101" pitchFamily="49" charset="-122"/>
                <a:cs typeface="楷体" panose="02010609060101010101" pitchFamily="49" charset="-122"/>
              </a:rPr>
              <a:t>提权后获得超级用户的权限进而控制整个系统和计算机。</a:t>
            </a:r>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应用安全概述</a:t>
            </a:r>
          </a:p>
        </p:txBody>
      </p:sp>
      <p:sp>
        <p:nvSpPr>
          <p:cNvPr id="4" name="内容占位符 1"/>
          <p:cNvSpPr txBox="1"/>
          <p:nvPr/>
        </p:nvSpPr>
        <p:spPr bwMode="gray">
          <a:xfrm>
            <a:off x="389664" y="1281495"/>
            <a:ext cx="11254997" cy="1340879"/>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sz="3600" b="1" kern="0" dirty="0">
                <a:solidFill>
                  <a:srgbClr val="002060"/>
                </a:solidFill>
                <a:latin typeface="楷体" panose="02010609060101010101" pitchFamily="49" charset="-122"/>
              </a:rPr>
              <a:t>两层模型和三层模型</a:t>
            </a:r>
            <a:endParaRPr lang="en-US" altLang="zh-CN" sz="3600" kern="0" dirty="0">
              <a:solidFill>
                <a:srgbClr val="002060"/>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36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36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36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36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36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24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234468" y="3833625"/>
            <a:ext cx="1419675" cy="913036"/>
          </a:xfrm>
          <a:prstGeom prst="rect">
            <a:avLst/>
          </a:prstGeom>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客户机</a:t>
            </a:r>
          </a:p>
        </p:txBody>
      </p:sp>
      <p:sp>
        <p:nvSpPr>
          <p:cNvPr id="3" name="矩形 2"/>
          <p:cNvSpPr/>
          <p:nvPr/>
        </p:nvSpPr>
        <p:spPr>
          <a:xfrm>
            <a:off x="234467" y="3021966"/>
            <a:ext cx="1419675" cy="913036"/>
          </a:xfrm>
          <a:prstGeom prst="rect">
            <a:avLst/>
          </a:prstGeom>
          <a:solidFill>
            <a:schemeClr val="accent4">
              <a:lumMod val="75000"/>
            </a:schemeClr>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用户界面  应用逻辑</a:t>
            </a:r>
          </a:p>
        </p:txBody>
      </p:sp>
      <p:sp>
        <p:nvSpPr>
          <p:cNvPr id="6" name="矩形 5"/>
          <p:cNvSpPr/>
          <p:nvPr/>
        </p:nvSpPr>
        <p:spPr>
          <a:xfrm>
            <a:off x="3121506" y="3833625"/>
            <a:ext cx="1419675" cy="913036"/>
          </a:xfrm>
          <a:prstGeom prst="rect">
            <a:avLst/>
          </a:prstGeom>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服务器</a:t>
            </a:r>
          </a:p>
        </p:txBody>
      </p:sp>
      <p:sp>
        <p:nvSpPr>
          <p:cNvPr id="8" name="矩形 7"/>
          <p:cNvSpPr/>
          <p:nvPr/>
        </p:nvSpPr>
        <p:spPr>
          <a:xfrm>
            <a:off x="3121505" y="3021966"/>
            <a:ext cx="1419675" cy="913036"/>
          </a:xfrm>
          <a:prstGeom prst="rect">
            <a:avLst/>
          </a:prstGeom>
          <a:solidFill>
            <a:schemeClr val="accent4">
              <a:lumMod val="75000"/>
            </a:schemeClr>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数据库服务器</a:t>
            </a:r>
          </a:p>
        </p:txBody>
      </p:sp>
      <p:cxnSp>
        <p:nvCxnSpPr>
          <p:cNvPr id="10" name="直接连接符 9"/>
          <p:cNvCxnSpPr/>
          <p:nvPr/>
        </p:nvCxnSpPr>
        <p:spPr>
          <a:xfrm>
            <a:off x="1654142" y="3469510"/>
            <a:ext cx="146736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868059" y="3021966"/>
            <a:ext cx="1205758" cy="369332"/>
          </a:xfrm>
          <a:prstGeom prst="rect">
            <a:avLst/>
          </a:prstGeom>
          <a:noFill/>
        </p:spPr>
        <p:txBody>
          <a:bodyPr wrap="square" rtlCol="0">
            <a:spAutoFit/>
          </a:bodyPr>
          <a:lstStyle/>
          <a:p>
            <a:r>
              <a:rPr lang="en-US" altLang="zh-CN" b="1" dirty="0"/>
              <a:t>SQL</a:t>
            </a:r>
            <a:r>
              <a:rPr lang="zh-CN" altLang="en-US" b="1" dirty="0"/>
              <a:t>语言</a:t>
            </a:r>
          </a:p>
        </p:txBody>
      </p:sp>
      <p:grpSp>
        <p:nvGrpSpPr>
          <p:cNvPr id="23" name="组合 22"/>
          <p:cNvGrpSpPr/>
          <p:nvPr/>
        </p:nvGrpSpPr>
        <p:grpSpPr>
          <a:xfrm>
            <a:off x="5298041" y="3021966"/>
            <a:ext cx="1419676" cy="1724695"/>
            <a:chOff x="5298041" y="3021966"/>
            <a:chExt cx="1419676" cy="1724695"/>
          </a:xfrm>
        </p:grpSpPr>
        <p:sp>
          <p:nvSpPr>
            <p:cNvPr id="13" name="矩形 12"/>
            <p:cNvSpPr/>
            <p:nvPr/>
          </p:nvSpPr>
          <p:spPr>
            <a:xfrm>
              <a:off x="5298042" y="3833625"/>
              <a:ext cx="1419675" cy="913036"/>
            </a:xfrm>
            <a:prstGeom prst="rect">
              <a:avLst/>
            </a:prstGeom>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客户机</a:t>
              </a:r>
            </a:p>
          </p:txBody>
        </p:sp>
        <p:sp>
          <p:nvSpPr>
            <p:cNvPr id="14" name="矩形 13"/>
            <p:cNvSpPr/>
            <p:nvPr/>
          </p:nvSpPr>
          <p:spPr>
            <a:xfrm>
              <a:off x="5298041" y="3021966"/>
              <a:ext cx="1419675" cy="913036"/>
            </a:xfrm>
            <a:prstGeom prst="rect">
              <a:avLst/>
            </a:prstGeom>
            <a:solidFill>
              <a:schemeClr val="accent4">
                <a:lumMod val="75000"/>
              </a:schemeClr>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用户界面</a:t>
              </a:r>
            </a:p>
          </p:txBody>
        </p:sp>
      </p:grpSp>
      <p:grpSp>
        <p:nvGrpSpPr>
          <p:cNvPr id="22" name="组合 21"/>
          <p:cNvGrpSpPr/>
          <p:nvPr/>
        </p:nvGrpSpPr>
        <p:grpSpPr>
          <a:xfrm>
            <a:off x="7927432" y="3021966"/>
            <a:ext cx="1419676" cy="1724695"/>
            <a:chOff x="8185079" y="3021966"/>
            <a:chExt cx="1419676" cy="1724695"/>
          </a:xfrm>
        </p:grpSpPr>
        <p:sp>
          <p:nvSpPr>
            <p:cNvPr id="15" name="矩形 14"/>
            <p:cNvSpPr/>
            <p:nvPr/>
          </p:nvSpPr>
          <p:spPr>
            <a:xfrm>
              <a:off x="8185080" y="3833625"/>
              <a:ext cx="1419675" cy="913036"/>
            </a:xfrm>
            <a:prstGeom prst="rect">
              <a:avLst/>
            </a:prstGeom>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应用服务器</a:t>
              </a:r>
            </a:p>
          </p:txBody>
        </p:sp>
        <p:sp>
          <p:nvSpPr>
            <p:cNvPr id="16" name="矩形 15"/>
            <p:cNvSpPr/>
            <p:nvPr/>
          </p:nvSpPr>
          <p:spPr>
            <a:xfrm>
              <a:off x="8185079" y="3021966"/>
              <a:ext cx="1419675" cy="913036"/>
            </a:xfrm>
            <a:prstGeom prst="rect">
              <a:avLst/>
            </a:prstGeom>
            <a:solidFill>
              <a:schemeClr val="accent4">
                <a:lumMod val="75000"/>
              </a:schemeClr>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应用逻辑</a:t>
              </a:r>
            </a:p>
          </p:txBody>
        </p:sp>
      </p:grpSp>
      <p:cxnSp>
        <p:nvCxnSpPr>
          <p:cNvPr id="17" name="直接连接符 16"/>
          <p:cNvCxnSpPr/>
          <p:nvPr/>
        </p:nvCxnSpPr>
        <p:spPr>
          <a:xfrm>
            <a:off x="6717716" y="3469510"/>
            <a:ext cx="120971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469349" y="3100178"/>
            <a:ext cx="1205758" cy="369332"/>
          </a:xfrm>
          <a:prstGeom prst="rect">
            <a:avLst/>
          </a:prstGeom>
          <a:noFill/>
        </p:spPr>
        <p:txBody>
          <a:bodyPr wrap="square" rtlCol="0">
            <a:spAutoFit/>
          </a:bodyPr>
          <a:lstStyle/>
          <a:p>
            <a:r>
              <a:rPr lang="en-US" altLang="zh-CN" b="1" dirty="0"/>
              <a:t>SQL</a:t>
            </a:r>
            <a:r>
              <a:rPr lang="zh-CN" altLang="en-US" b="1" dirty="0"/>
              <a:t>语言</a:t>
            </a:r>
          </a:p>
        </p:txBody>
      </p:sp>
      <p:grpSp>
        <p:nvGrpSpPr>
          <p:cNvPr id="21" name="组合 20"/>
          <p:cNvGrpSpPr/>
          <p:nvPr/>
        </p:nvGrpSpPr>
        <p:grpSpPr>
          <a:xfrm>
            <a:off x="10556824" y="3021966"/>
            <a:ext cx="1419676" cy="1724695"/>
            <a:chOff x="10556824" y="3021966"/>
            <a:chExt cx="1419676" cy="1724695"/>
          </a:xfrm>
        </p:grpSpPr>
        <p:sp>
          <p:nvSpPr>
            <p:cNvPr id="19" name="矩形 18"/>
            <p:cNvSpPr/>
            <p:nvPr/>
          </p:nvSpPr>
          <p:spPr>
            <a:xfrm>
              <a:off x="10556825" y="3833625"/>
              <a:ext cx="1419675" cy="913036"/>
            </a:xfrm>
            <a:prstGeom prst="rect">
              <a:avLst/>
            </a:prstGeom>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数据库服务器</a:t>
              </a:r>
            </a:p>
          </p:txBody>
        </p:sp>
        <p:sp>
          <p:nvSpPr>
            <p:cNvPr id="20" name="矩形 19"/>
            <p:cNvSpPr/>
            <p:nvPr/>
          </p:nvSpPr>
          <p:spPr>
            <a:xfrm>
              <a:off x="10556824" y="3021966"/>
              <a:ext cx="1419675" cy="913036"/>
            </a:xfrm>
            <a:prstGeom prst="rect">
              <a:avLst/>
            </a:prstGeom>
            <a:solidFill>
              <a:schemeClr val="accent4">
                <a:lumMod val="75000"/>
              </a:schemeClr>
            </a:solidFil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数据库</a:t>
              </a:r>
            </a:p>
          </p:txBody>
        </p:sp>
      </p:grpSp>
      <p:cxnSp>
        <p:nvCxnSpPr>
          <p:cNvPr id="25" name="直接连接符 24"/>
          <p:cNvCxnSpPr/>
          <p:nvPr/>
        </p:nvCxnSpPr>
        <p:spPr>
          <a:xfrm>
            <a:off x="9347107" y="3456667"/>
            <a:ext cx="120971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667510" y="3058464"/>
            <a:ext cx="1430037" cy="369332"/>
          </a:xfrm>
          <a:prstGeom prst="rect">
            <a:avLst/>
          </a:prstGeom>
          <a:noFill/>
        </p:spPr>
        <p:txBody>
          <a:bodyPr wrap="square" rtlCol="0">
            <a:spAutoFit/>
          </a:bodyPr>
          <a:lstStyle/>
          <a:p>
            <a:r>
              <a:rPr lang="zh-CN" altLang="en-US" b="1" dirty="0"/>
              <a:t>自定义协议</a:t>
            </a:r>
          </a:p>
        </p:txBody>
      </p:sp>
      <p:cxnSp>
        <p:nvCxnSpPr>
          <p:cNvPr id="28" name="直接连接符 27"/>
          <p:cNvCxnSpPr/>
          <p:nvPr/>
        </p:nvCxnSpPr>
        <p:spPr>
          <a:xfrm>
            <a:off x="4902926" y="2491886"/>
            <a:ext cx="0" cy="289872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601576" y="5036239"/>
            <a:ext cx="1602690" cy="369332"/>
          </a:xfrm>
          <a:prstGeom prst="rect">
            <a:avLst/>
          </a:prstGeom>
          <a:noFill/>
        </p:spPr>
        <p:txBody>
          <a:bodyPr wrap="square" rtlCol="0">
            <a:spAutoFit/>
          </a:bodyPr>
          <a:lstStyle/>
          <a:p>
            <a:r>
              <a:rPr lang="zh-CN" altLang="en-US" b="1" dirty="0"/>
              <a:t>两层模型</a:t>
            </a:r>
          </a:p>
        </p:txBody>
      </p:sp>
      <p:sp>
        <p:nvSpPr>
          <p:cNvPr id="31" name="文本框 30"/>
          <p:cNvSpPr txBox="1"/>
          <p:nvPr/>
        </p:nvSpPr>
        <p:spPr>
          <a:xfrm>
            <a:off x="8072044" y="5110775"/>
            <a:ext cx="1602690" cy="369332"/>
          </a:xfrm>
          <a:prstGeom prst="rect">
            <a:avLst/>
          </a:prstGeom>
          <a:noFill/>
        </p:spPr>
        <p:txBody>
          <a:bodyPr wrap="square" rtlCol="0">
            <a:spAutoFit/>
          </a:bodyPr>
          <a:lstStyle/>
          <a:p>
            <a:r>
              <a:rPr lang="zh-CN" altLang="en-US" b="1" dirty="0"/>
              <a:t>三层模型</a:t>
            </a:r>
          </a:p>
        </p:txBody>
      </p:sp>
    </p:spTree>
  </p:cSld>
  <p:clrMapOvr>
    <a:masterClrMapping/>
  </p:clrMapOvr>
  <p:transition spd="slow" advClick="0" advTm="200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40</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第五讲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应用安全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en-US" altLang="zh-CN" sz="3200" b="1" dirty="0">
                <a:solidFill>
                  <a:srgbClr val="002060"/>
                </a:solidFill>
                <a:latin typeface="楷体" panose="02010609060101010101" pitchFamily="49" charset="-122"/>
                <a:ea typeface="楷体" panose="02010609060101010101" pitchFamily="49" charset="-122"/>
                <a:sym typeface="+mn-ea"/>
              </a:rPr>
              <a:t>web</a:t>
            </a:r>
            <a:r>
              <a:rPr lang="zh-CN" altLang="en-US" sz="3200" b="1" dirty="0">
                <a:solidFill>
                  <a:srgbClr val="002060"/>
                </a:solidFill>
                <a:latin typeface="楷体" panose="02010609060101010101" pitchFamily="49" charset="-122"/>
                <a:ea typeface="楷体" panose="02010609060101010101" pitchFamily="49" charset="-122"/>
                <a:sym typeface="+mn-ea"/>
              </a:rPr>
              <a:t>应用安全概述</a:t>
            </a:r>
            <a:endParaRPr lang="en-US" altLang="zh-CN" sz="3200" b="1" dirty="0">
              <a:solidFill>
                <a:srgbClr val="00206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常见</a:t>
            </a:r>
            <a:r>
              <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Web</a:t>
            </a: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应用安全漏洞</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恶意代码</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sym typeface="+mn-ea"/>
              </a:rPr>
              <a:t>中间件安全</a:t>
            </a:r>
            <a:endParaRPr lang="en-US" altLang="zh-CN" sz="32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数据库安全</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advClick="0" advTm="200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41</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中间件安全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概述</a:t>
            </a:r>
          </a:p>
        </p:txBody>
      </p:sp>
      <p:sp>
        <p:nvSpPr>
          <p:cNvPr id="3" name="内容占位符 1"/>
          <p:cNvSpPr txBox="1"/>
          <p:nvPr/>
        </p:nvSpPr>
        <p:spPr bwMode="gray">
          <a:xfrm>
            <a:off x="554355" y="1022350"/>
            <a:ext cx="11254740" cy="4658360"/>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457200" algn="just" defTabSz="914400" rtl="0" eaLnBrk="1" fontAlgn="ctr" latinLnBrk="0" hangingPunct="1">
              <a:lnSpc>
                <a:spcPct val="15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FF0000"/>
                </a:solidFill>
                <a:effectLst/>
                <a:uLnTx/>
                <a:uFill>
                  <a:solidFill>
                    <a:srgbClr val="0033CC"/>
                  </a:solidFill>
                </a:uFill>
                <a:latin typeface="楷体" panose="02010609060101010101" pitchFamily="49" charset="-122"/>
                <a:cs typeface="楷体" panose="02010609060101010101" pitchFamily="49" charset="-122"/>
              </a:rPr>
              <a:t>定义</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：中间件是一种独立的系统软件或服务程序，分布式应用程序借助这种软件在不同的技术之间共享资源。中间件位于客户机/ 服务器的操作系统之上，</a:t>
            </a:r>
            <a:r>
              <a:rPr kumimoji="0" lang="zh-CN" altLang="en-US" sz="2400" i="1"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cs typeface="楷体" panose="02010609060101010101" pitchFamily="49" charset="-122"/>
              </a:rPr>
              <a:t>管理计算资源和网络通讯</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endParaRPr lang="zh-CN" altLang="en-US" sz="2400" kern="0" noProof="0" dirty="0">
              <a:solidFill>
                <a:schemeClr val="tx1"/>
              </a:solidFill>
              <a:uLnTx/>
              <a:latin typeface="楷体" panose="02010609060101010101" pitchFamily="49" charset="-122"/>
              <a:cs typeface="楷体" panose="02010609060101010101" pitchFamily="49" charset="-122"/>
            </a:endParaRPr>
          </a:p>
          <a:p>
            <a:pPr marL="0" marR="0" lvl="0" indent="0" algn="just" defTabSz="914400" rtl="0" eaLnBrk="1" fontAlgn="ctr" latinLnBrk="0" hangingPunct="1">
              <a:lnSpc>
                <a:spcPct val="15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FF0000"/>
                </a:solidFill>
                <a:effectLst/>
                <a:uLnTx/>
                <a:uFill>
                  <a:solidFill>
                    <a:srgbClr val="0033CC"/>
                  </a:solidFill>
                </a:uFill>
                <a:latin typeface="楷体" panose="02010609060101010101" pitchFamily="49" charset="-122"/>
                <a:cs typeface="楷体" panose="02010609060101010101" pitchFamily="49" charset="-122"/>
              </a:rPr>
              <a:t>中间件作用：</a:t>
            </a:r>
          </a:p>
          <a:p>
            <a:pPr marR="0" lvl="0" indent="457200" algn="just" defTabSz="914400" rtl="0">
              <a:lnSpc>
                <a:spcPct val="15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中间件屏蔽了底层操作系统的复杂性，使程序开发人员面对一个简单而统一的开发环境，减少程序设计的复杂性，将注意力集中在自己的业务上，不必再为程序在不同系统软件上的移植而重复工作，从而大大减少了技术上的负担。</a:t>
            </a: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42</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中间件安全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中间件分类</a:t>
            </a:r>
          </a:p>
        </p:txBody>
      </p:sp>
      <p:sp>
        <p:nvSpPr>
          <p:cNvPr id="3" name="内容占位符 1"/>
          <p:cNvSpPr txBox="1"/>
          <p:nvPr/>
        </p:nvSpPr>
        <p:spPr bwMode="gray">
          <a:xfrm>
            <a:off x="554355" y="1022350"/>
            <a:ext cx="11254740" cy="512254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1</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、应用服务类中间件</a:t>
            </a:r>
          </a:p>
          <a:p>
            <a:pPr marR="0" lvl="0" indent="457200" algn="just" defTabSz="914400" rtl="0">
              <a:lnSpc>
                <a:spcPct val="125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为应用系统提供一个综合的计算环境和支撑平台，包括对象请求代理（</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ORB</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）中间件、事务监控交易中间件、</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JAVA</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应用服务器中间件等。</a:t>
            </a:r>
          </a:p>
          <a:p>
            <a:pPr marL="0" marR="0" lvl="0" indent="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2</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、应用集成类中间件</a:t>
            </a:r>
          </a:p>
          <a:p>
            <a:pPr marL="0" marR="0" lvl="0" indent="45720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应用集成类中间件是提供各种不同网络应用系统之间的消息通信、服务集成和数据集成的功能，包括常见的消息中间件、企业集成EAI、企业服务总线以及相配套的适配器等。</a:t>
            </a:r>
          </a:p>
          <a:p>
            <a:pPr marL="0" marR="0" lvl="0" indent="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3</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、业务架构类中间件</a:t>
            </a:r>
          </a:p>
          <a:p>
            <a:pPr marL="0" marR="0" lvl="0" indent="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　业务架构类中间件包括业务流程、业务管理和业务交互等几个业务领域的中间件。</a:t>
            </a: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中间件安全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中间件</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安全案例</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1"/>
          <p:cNvSpPr txBox="1"/>
          <p:nvPr/>
        </p:nvSpPr>
        <p:spPr bwMode="gray">
          <a:xfrm>
            <a:off x="779145" y="1025525"/>
            <a:ext cx="11254740" cy="533844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lang="zh-CN" altLang="en-US" b="1" kern="0" dirty="0">
                <a:solidFill>
                  <a:schemeClr val="tx1"/>
                </a:solidFill>
                <a:latin typeface="楷体" panose="02010609060101010101" pitchFamily="49" charset="-122"/>
                <a:cs typeface="楷体" panose="02010609060101010101" pitchFamily="49" charset="-122"/>
              </a:rPr>
              <a:t>（</a:t>
            </a:r>
            <a:r>
              <a:rPr lang="en-US" altLang="zh-CN" b="1" kern="0" dirty="0">
                <a:solidFill>
                  <a:schemeClr val="tx1"/>
                </a:solidFill>
                <a:latin typeface="楷体" panose="02010609060101010101" pitchFamily="49" charset="-122"/>
                <a:cs typeface="楷体" panose="02010609060101010101" pitchFamily="49" charset="-122"/>
              </a:rPr>
              <a:t>1</a:t>
            </a:r>
            <a:r>
              <a:rPr lang="zh-CN" altLang="en-US" b="1" kern="0" dirty="0">
                <a:solidFill>
                  <a:schemeClr val="tx1"/>
                </a:solidFill>
                <a:latin typeface="楷体" panose="02010609060101010101" pitchFamily="49" charset="-122"/>
                <a:cs typeface="楷体" panose="02010609060101010101" pitchFamily="49" charset="-122"/>
              </a:rPr>
              <a:t>）</a:t>
            </a:r>
            <a:r>
              <a:rPr lang="en-US" altLang="zh-CN" b="1" kern="0" dirty="0">
                <a:solidFill>
                  <a:schemeClr val="tx1"/>
                </a:solidFill>
                <a:latin typeface="楷体" panose="02010609060101010101" pitchFamily="49" charset="-122"/>
                <a:cs typeface="楷体" panose="02010609060101010101" pitchFamily="49" charset="-122"/>
              </a:rPr>
              <a:t>Apache</a:t>
            </a:r>
            <a:r>
              <a:rPr lang="zh-CN" altLang="en-US" b="1" kern="0" dirty="0">
                <a:solidFill>
                  <a:schemeClr val="tx1"/>
                </a:solidFill>
                <a:latin typeface="楷体" panose="02010609060101010101" pitchFamily="49" charset="-122"/>
                <a:cs typeface="楷体" panose="02010609060101010101" pitchFamily="49" charset="-122"/>
              </a:rPr>
              <a:t>的解析漏洞</a:t>
            </a:r>
          </a:p>
          <a:p>
            <a:pPr marL="0" marR="0" lvl="0" indent="45720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lang="zh-CN" altLang="en-US" kern="0" dirty="0">
                <a:solidFill>
                  <a:schemeClr val="tx1"/>
                </a:solidFill>
                <a:latin typeface="楷体" panose="02010609060101010101" pitchFamily="49" charset="-122"/>
                <a:cs typeface="楷体" panose="02010609060101010101" pitchFamily="49" charset="-122"/>
              </a:rPr>
              <a:t>Apache 解析文件的规则是从右到左开始判断解析,如果后缀名为不可识别文件解析,就再往左判断，</a:t>
            </a:r>
            <a:r>
              <a:rPr lang="zh-CN" altLang="en-US" kern="0" dirty="0">
                <a:solidFill>
                  <a:schemeClr val="tx1"/>
                </a:solidFill>
                <a:latin typeface="楷体" panose="02010609060101010101" pitchFamily="49" charset="-122"/>
                <a:cs typeface="楷体" panose="02010609060101010101" pitchFamily="49" charset="-122"/>
                <a:sym typeface="+mn-ea"/>
              </a:rPr>
              <a:t>直到碰到合法后缀才进行解析，</a:t>
            </a:r>
            <a:r>
              <a:rPr lang="zh-CN" altLang="en-US" kern="0" dirty="0">
                <a:solidFill>
                  <a:schemeClr val="tx1"/>
                </a:solidFill>
                <a:latin typeface="楷体" panose="02010609060101010101" pitchFamily="49" charset="-122"/>
                <a:cs typeface="楷体" panose="02010609060101010101" pitchFamily="49" charset="-122"/>
              </a:rPr>
              <a:t>和IIS的相似。（</a:t>
            </a:r>
            <a:r>
              <a:rPr lang="en-US" altLang="zh-CN" kern="0" dirty="0">
                <a:solidFill>
                  <a:schemeClr val="tx1"/>
                </a:solidFill>
                <a:latin typeface="楷体" panose="02010609060101010101" pitchFamily="49" charset="-122"/>
                <a:cs typeface="楷体" panose="02010609060101010101" pitchFamily="49" charset="-122"/>
              </a:rPr>
              <a:t>index.php.</a:t>
            </a:r>
            <a:r>
              <a:rPr lang="en-US" altLang="zh-CN" kern="0" dirty="0">
                <a:solidFill>
                  <a:srgbClr val="FF0000"/>
                </a:solidFill>
                <a:latin typeface="楷体" panose="02010609060101010101" pitchFamily="49" charset="-122"/>
                <a:cs typeface="楷体" panose="02010609060101010101" pitchFamily="49" charset="-122"/>
              </a:rPr>
              <a:t>xxx</a:t>
            </a:r>
            <a:r>
              <a:rPr lang="zh-CN" altLang="en-US" kern="0" dirty="0">
                <a:solidFill>
                  <a:srgbClr val="FF0000"/>
                </a:solidFill>
                <a:latin typeface="楷体" panose="02010609060101010101" pitchFamily="49" charset="-122"/>
                <a:cs typeface="楷体" panose="02010609060101010101" pitchFamily="49" charset="-122"/>
              </a:rPr>
              <a:t>，用来绕过黑名单限制</a:t>
            </a:r>
            <a:r>
              <a:rPr lang="zh-CN" altLang="en-US" kern="0" dirty="0">
                <a:solidFill>
                  <a:schemeClr val="tx1"/>
                </a:solidFill>
                <a:latin typeface="楷体" panose="02010609060101010101" pitchFamily="49" charset="-122"/>
                <a:cs typeface="楷体" panose="02010609060101010101" pitchFamily="49" charset="-122"/>
              </a:rPr>
              <a:t>）</a:t>
            </a:r>
          </a:p>
          <a:p>
            <a:pPr marL="0" marR="0" lvl="0" indent="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lang="zh-CN" altLang="en-US" b="1" kern="0" dirty="0">
                <a:solidFill>
                  <a:schemeClr val="tx1"/>
                </a:solidFill>
                <a:latin typeface="楷体" panose="02010609060101010101" pitchFamily="49" charset="-122"/>
                <a:cs typeface="楷体" panose="02010609060101010101" pitchFamily="49" charset="-122"/>
              </a:rPr>
              <a:t>（</a:t>
            </a:r>
            <a:r>
              <a:rPr lang="en-US" altLang="zh-CN" b="1" kern="0" dirty="0">
                <a:solidFill>
                  <a:schemeClr val="tx1"/>
                </a:solidFill>
                <a:latin typeface="楷体" panose="02010609060101010101" pitchFamily="49" charset="-122"/>
                <a:cs typeface="楷体" panose="02010609060101010101" pitchFamily="49" charset="-122"/>
              </a:rPr>
              <a:t>2</a:t>
            </a:r>
            <a:r>
              <a:rPr lang="zh-CN" altLang="en-US" b="1" kern="0" dirty="0">
                <a:solidFill>
                  <a:schemeClr val="tx1"/>
                </a:solidFill>
                <a:latin typeface="楷体" panose="02010609060101010101" pitchFamily="49" charset="-122"/>
                <a:cs typeface="楷体" panose="02010609060101010101" pitchFamily="49" charset="-122"/>
              </a:rPr>
              <a:t>）</a:t>
            </a:r>
            <a:r>
              <a:rPr lang="en-US" altLang="zh-CN" b="1" kern="0" dirty="0">
                <a:solidFill>
                  <a:schemeClr val="tx1"/>
                </a:solidFill>
                <a:latin typeface="楷体" panose="02010609060101010101" pitchFamily="49" charset="-122"/>
                <a:cs typeface="楷体" panose="02010609060101010101" pitchFamily="49" charset="-122"/>
              </a:rPr>
              <a:t>Tomcat</a:t>
            </a:r>
            <a:r>
              <a:rPr lang="zh-CN" altLang="en-US" b="1" kern="0" dirty="0">
                <a:solidFill>
                  <a:schemeClr val="tx1"/>
                </a:solidFill>
                <a:latin typeface="楷体" panose="02010609060101010101" pitchFamily="49" charset="-122"/>
                <a:cs typeface="楷体" panose="02010609060101010101" pitchFamily="49" charset="-122"/>
              </a:rPr>
              <a:t>的任意上传文件漏洞</a:t>
            </a:r>
          </a:p>
          <a:p>
            <a:pPr marL="0" marR="0" lvl="0" indent="45720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lang="zh-CN" altLang="en-US" kern="0" dirty="0">
                <a:solidFill>
                  <a:schemeClr val="tx1"/>
                </a:solidFill>
                <a:latin typeface="楷体" panose="02010609060101010101" pitchFamily="49" charset="-122"/>
                <a:cs typeface="楷体" panose="02010609060101010101" pitchFamily="49" charset="-122"/>
              </a:rPr>
              <a:t>Tomcat在Windows系统下，启用了put请求方法，我们可以构造请求数据包上传脚本木马。</a:t>
            </a:r>
          </a:p>
          <a:p>
            <a:pPr marL="0" marR="0" lvl="0" indent="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lang="zh-CN" altLang="en-US" b="1" kern="0" dirty="0">
                <a:solidFill>
                  <a:schemeClr val="tx1"/>
                </a:solidFill>
                <a:latin typeface="楷体" panose="02010609060101010101" pitchFamily="49" charset="-122"/>
                <a:cs typeface="楷体" panose="02010609060101010101" pitchFamily="49" charset="-122"/>
              </a:rPr>
              <a:t>（</a:t>
            </a:r>
            <a:r>
              <a:rPr lang="en-US" altLang="zh-CN" b="1" kern="0" dirty="0">
                <a:solidFill>
                  <a:schemeClr val="tx1"/>
                </a:solidFill>
                <a:latin typeface="楷体" panose="02010609060101010101" pitchFamily="49" charset="-122"/>
                <a:cs typeface="楷体" panose="02010609060101010101" pitchFamily="49" charset="-122"/>
              </a:rPr>
              <a:t>3</a:t>
            </a:r>
            <a:r>
              <a:rPr lang="zh-CN" altLang="en-US" b="1" kern="0" dirty="0">
                <a:solidFill>
                  <a:schemeClr val="tx1"/>
                </a:solidFill>
                <a:latin typeface="楷体" panose="02010609060101010101" pitchFamily="49" charset="-122"/>
                <a:cs typeface="楷体" panose="02010609060101010101" pitchFamily="49" charset="-122"/>
              </a:rPr>
              <a:t>）</a:t>
            </a:r>
            <a:r>
              <a:rPr lang="en-US" altLang="zh-CN" b="1" kern="0" dirty="0">
                <a:solidFill>
                  <a:schemeClr val="tx1"/>
                </a:solidFill>
                <a:latin typeface="楷体" panose="02010609060101010101" pitchFamily="49" charset="-122"/>
                <a:cs typeface="楷体" panose="02010609060101010101" pitchFamily="49" charset="-122"/>
              </a:rPr>
              <a:t>IIS6.0</a:t>
            </a:r>
            <a:r>
              <a:rPr lang="zh-CN" altLang="en-US" b="1" kern="0" dirty="0">
                <a:solidFill>
                  <a:schemeClr val="tx1"/>
                </a:solidFill>
                <a:latin typeface="楷体" panose="02010609060101010101" pitchFamily="49" charset="-122"/>
                <a:cs typeface="楷体" panose="02010609060101010101" pitchFamily="49" charset="-122"/>
              </a:rPr>
              <a:t>的解析漏洞</a:t>
            </a:r>
            <a:endParaRPr lang="en-US" altLang="zh-CN" b="1" kern="0" dirty="0">
              <a:solidFill>
                <a:schemeClr val="tx1"/>
              </a:solidFill>
              <a:latin typeface="楷体" panose="02010609060101010101" pitchFamily="49" charset="-122"/>
              <a:cs typeface="楷体" panose="02010609060101010101" pitchFamily="49" charset="-122"/>
            </a:endParaRPr>
          </a:p>
          <a:p>
            <a:pPr marR="0" lvl="0" indent="457200" algn="just" defTabSz="914400" rtl="0">
              <a:lnSpc>
                <a:spcPct val="125000"/>
              </a:lnSpc>
              <a:spcBef>
                <a:spcPts val="600"/>
              </a:spcBef>
              <a:spcAft>
                <a:spcPts val="600"/>
              </a:spcAft>
              <a:buClr>
                <a:sysClr val="windowText" lastClr="000000"/>
              </a:buClr>
              <a:buSzPct val="70000"/>
              <a:buFont typeface="Wingdings" panose="05000000000000000000" pitchFamily="2" charset="2"/>
              <a:buNone/>
              <a:defRPr/>
            </a:pPr>
            <a:r>
              <a:rPr lang="zh-CN" altLang="en-US" kern="0" dirty="0">
                <a:solidFill>
                  <a:schemeClr val="tx1"/>
                </a:solidFill>
                <a:latin typeface="楷体" panose="02010609060101010101" pitchFamily="49" charset="-122"/>
                <a:cs typeface="楷体" panose="02010609060101010101" pitchFamily="49" charset="-122"/>
              </a:rPr>
              <a:t>这个漏洞的原理就是</a:t>
            </a:r>
            <a:r>
              <a:rPr lang="en-US" altLang="zh-CN" kern="0" dirty="0">
                <a:solidFill>
                  <a:schemeClr val="tx1"/>
                </a:solidFill>
                <a:latin typeface="楷体" panose="02010609060101010101" pitchFamily="49" charset="-122"/>
                <a:cs typeface="楷体" panose="02010609060101010101" pitchFamily="49" charset="-122"/>
              </a:rPr>
              <a:t>IIS</a:t>
            </a:r>
            <a:r>
              <a:rPr lang="zh-CN" altLang="en-US" kern="0" dirty="0">
                <a:solidFill>
                  <a:schemeClr val="tx1"/>
                </a:solidFill>
                <a:latin typeface="楷体" panose="02010609060101010101" pitchFamily="49" charset="-122"/>
                <a:cs typeface="楷体" panose="02010609060101010101" pitchFamily="49" charset="-122"/>
              </a:rPr>
              <a:t>没有对文件后缀进行安全检测，误认为一些个非法文件是可执行脚本。原理就是绕过检查上传了一个表面合法文件，但是执行的时候而是当成脚本文件处理了。比如一个原始文件是</a:t>
            </a:r>
            <a:r>
              <a:rPr lang="en-US" altLang="zh-CN" kern="0" dirty="0">
                <a:solidFill>
                  <a:schemeClr val="tx1"/>
                </a:solidFill>
                <a:latin typeface="楷体" panose="02010609060101010101" pitchFamily="49" charset="-122"/>
                <a:cs typeface="楷体" panose="02010609060101010101" pitchFamily="49" charset="-122"/>
              </a:rPr>
              <a:t>test.asp</a:t>
            </a:r>
            <a:r>
              <a:rPr lang="zh-CN" altLang="en-US" kern="0" dirty="0">
                <a:solidFill>
                  <a:schemeClr val="tx1"/>
                </a:solidFill>
                <a:latin typeface="楷体" panose="02010609060101010101" pitchFamily="49" charset="-122"/>
                <a:cs typeface="楷体" panose="02010609060101010101" pitchFamily="49" charset="-122"/>
              </a:rPr>
              <a:t>，为了绕过将这个文件命名成 </a:t>
            </a:r>
            <a:r>
              <a:rPr lang="en-US" altLang="zh-CN" kern="0" dirty="0">
                <a:solidFill>
                  <a:schemeClr val="tx1"/>
                </a:solidFill>
                <a:latin typeface="楷体" panose="02010609060101010101" pitchFamily="49" charset="-122"/>
                <a:cs typeface="楷体" panose="02010609060101010101" pitchFamily="49" charset="-122"/>
              </a:rPr>
              <a:t>test.asp.jpg</a:t>
            </a:r>
            <a:r>
              <a:rPr lang="zh-CN" altLang="en-US" kern="0" dirty="0">
                <a:solidFill>
                  <a:schemeClr val="tx1"/>
                </a:solidFill>
                <a:latin typeface="楷体" panose="02010609060101010101" pitchFamily="49" charset="-122"/>
                <a:cs typeface="楷体" panose="02010609060101010101" pitchFamily="49" charset="-122"/>
              </a:rPr>
              <a:t>，将这个文件上传成功后，然后</a:t>
            </a:r>
            <a:r>
              <a:rPr lang="en-US" altLang="zh-CN" kern="0" dirty="0">
                <a:solidFill>
                  <a:schemeClr val="tx1"/>
                </a:solidFill>
                <a:latin typeface="楷体" panose="02010609060101010101" pitchFamily="49" charset="-122"/>
                <a:cs typeface="楷体" panose="02010609060101010101" pitchFamily="49" charset="-122"/>
              </a:rPr>
              <a:t>IIS</a:t>
            </a:r>
            <a:r>
              <a:rPr lang="zh-CN" altLang="en-US" kern="0" dirty="0">
                <a:solidFill>
                  <a:schemeClr val="tx1"/>
                </a:solidFill>
                <a:latin typeface="楷体" panose="02010609060101010101" pitchFamily="49" charset="-122"/>
                <a:cs typeface="楷体" panose="02010609060101010101" pitchFamily="49" charset="-122"/>
              </a:rPr>
              <a:t>将它当成</a:t>
            </a:r>
            <a:r>
              <a:rPr lang="en-US" altLang="zh-CN" kern="0" dirty="0">
                <a:solidFill>
                  <a:schemeClr val="tx1"/>
                </a:solidFill>
                <a:latin typeface="楷体" panose="02010609060101010101" pitchFamily="49" charset="-122"/>
                <a:cs typeface="楷体" panose="02010609060101010101" pitchFamily="49" charset="-122"/>
              </a:rPr>
              <a:t>asp</a:t>
            </a:r>
            <a:r>
              <a:rPr lang="zh-CN" altLang="en-US" kern="0" dirty="0">
                <a:solidFill>
                  <a:schemeClr val="tx1"/>
                </a:solidFill>
                <a:latin typeface="楷体" panose="02010609060101010101" pitchFamily="49" charset="-122"/>
                <a:cs typeface="楷体" panose="02010609060101010101" pitchFamily="49" charset="-122"/>
              </a:rPr>
              <a:t>文件进行解析，这个是</a:t>
            </a:r>
            <a:r>
              <a:rPr lang="en-US" altLang="zh-CN" kern="0" dirty="0">
                <a:solidFill>
                  <a:schemeClr val="tx1"/>
                </a:solidFill>
                <a:latin typeface="楷体" panose="02010609060101010101" pitchFamily="49" charset="-122"/>
                <a:cs typeface="楷体" panose="02010609060101010101" pitchFamily="49" charset="-122"/>
              </a:rPr>
              <a:t>IIS</a:t>
            </a:r>
            <a:r>
              <a:rPr lang="zh-CN" altLang="en-US" kern="0" dirty="0">
                <a:solidFill>
                  <a:schemeClr val="tx1"/>
                </a:solidFill>
                <a:latin typeface="楷体" panose="02010609060101010101" pitchFamily="49" charset="-122"/>
                <a:cs typeface="楷体" panose="02010609060101010101" pitchFamily="49" charset="-122"/>
              </a:rPr>
              <a:t>的解析漏洞。</a:t>
            </a:r>
            <a:endParaRPr lang="en-US" altLang="zh-CN" kern="0" dirty="0">
              <a:solidFill>
                <a:schemeClr val="tx1"/>
              </a:solidFill>
              <a:latin typeface="楷体" panose="02010609060101010101" pitchFamily="49" charset="-122"/>
              <a:cs typeface="楷体" panose="02010609060101010101" pitchFamily="49" charset="-122"/>
            </a:endParaRPr>
          </a:p>
          <a:p>
            <a:pPr marL="0" marR="0" lvl="0" indent="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kumimoji="0" lang="en-US" altLang="zh-CN"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44</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中间件安全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中间件</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安全案例</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1"/>
          <p:cNvSpPr txBox="1"/>
          <p:nvPr/>
        </p:nvSpPr>
        <p:spPr bwMode="gray">
          <a:xfrm>
            <a:off x="779145" y="1079500"/>
            <a:ext cx="11254740" cy="271716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25000"/>
              </a:lnSpc>
              <a:spcBef>
                <a:spcPts val="600"/>
              </a:spcBef>
              <a:spcAft>
                <a:spcPts val="600"/>
              </a:spcAft>
              <a:buClr>
                <a:sysClr val="windowText" lastClr="000000"/>
              </a:buClr>
              <a:buSzPct val="70000"/>
              <a:buFont typeface="Wingdings" panose="05000000000000000000" pitchFamily="2" charset="2"/>
              <a:buNone/>
              <a:defRPr/>
            </a:pPr>
            <a:r>
              <a:rPr lang="en-US" altLang="zh-CN" sz="2400" b="1" kern="0" dirty="0">
                <a:solidFill>
                  <a:schemeClr val="tx1"/>
                </a:solidFill>
                <a:latin typeface="楷体" panose="02010609060101010101" pitchFamily="49" charset="-122"/>
                <a:cs typeface="楷体" panose="02010609060101010101" pitchFamily="49" charset="-122"/>
              </a:rPr>
              <a:t>Apache</a:t>
            </a:r>
            <a:r>
              <a:rPr lang="zh-CN" altLang="en-US" sz="2400" b="1" kern="0" dirty="0">
                <a:solidFill>
                  <a:schemeClr val="tx1"/>
                </a:solidFill>
                <a:latin typeface="楷体" panose="02010609060101010101" pitchFamily="49" charset="-122"/>
                <a:cs typeface="楷体" panose="02010609060101010101" pitchFamily="49" charset="-122"/>
              </a:rPr>
              <a:t>安全事件</a:t>
            </a:r>
            <a:endParaRPr lang="en-US" altLang="zh-CN" sz="2400" b="1" kern="0" dirty="0">
              <a:solidFill>
                <a:schemeClr val="tx1"/>
              </a:solidFill>
              <a:latin typeface="楷体" panose="02010609060101010101" pitchFamily="49" charset="-122"/>
              <a:cs typeface="楷体" panose="02010609060101010101" pitchFamily="49" charset="-122"/>
            </a:endParaRPr>
          </a:p>
          <a:p>
            <a:pPr marR="0" lvl="0" indent="457200" algn="just" defTabSz="914400" rtl="0">
              <a:lnSpc>
                <a:spcPct val="125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运维人员在 </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Apache</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的配置文件“</a:t>
            </a:r>
            <a:r>
              <a:rPr kumimoji="0" lang="en-US" altLang="zh-CN" sz="2400" i="0" u="none" strike="noStrike" kern="0" cap="none" spc="0" normalizeH="0" baseline="0" noProof="0" dirty="0" err="1">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httpd.conf</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 ”</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中添加了对</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i="0" u="none" strike="noStrike" kern="0" cap="none" spc="0" normalizeH="0" baseline="0" noProof="0" dirty="0" err="1">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php</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后缀增加了处理器</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i="0" u="none" strike="noStrike" kern="0" cap="none" spc="0" normalizeH="0" baseline="0" noProof="0" dirty="0" err="1">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AddHandler</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 application/x-httpd-</a:t>
            </a:r>
            <a:r>
              <a:rPr kumimoji="0" lang="en-US" altLang="zh-CN" sz="2400" i="0" u="none" strike="noStrike" kern="0" cap="none" spc="0" normalizeH="0" baseline="0" noProof="0" dirty="0" err="1">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php.php</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。在有多个后缀的情况下，只要一个文件含有</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i="0" u="none" strike="noStrike" kern="0" cap="none" spc="0" normalizeH="0" baseline="0" noProof="0" dirty="0" err="1">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php</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后缀（</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i="0" u="none" strike="noStrike" kern="0" cap="none" spc="0" normalizeH="0" baseline="0" noProof="0" dirty="0" err="1">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php</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不需要是最后的后缀）的文件即将被识别成</a:t>
            </a:r>
            <a:r>
              <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PHP</a:t>
            </a:r>
            <a:r>
              <a:rPr kumimoji="0" lang="zh-CN" altLang="en-US"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文件。利用这个特性，将会造成一个可以绕过上传白名单的解析漏洞。</a:t>
            </a:r>
            <a:endParaRPr kumimoji="0" lang="en-US" altLang="zh-CN" sz="240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cs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cs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楷体" panose="02010609060101010101" pitchFamily="49" charset="-122"/>
              <a:cs typeface="楷体" panose="02010609060101010101"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2385" y="3956685"/>
            <a:ext cx="5112385" cy="22332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595" y="3593465"/>
            <a:ext cx="4324350" cy="2959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2000">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45</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第五讲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应用安全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en-US" altLang="zh-CN" sz="3200" b="1" dirty="0">
                <a:solidFill>
                  <a:srgbClr val="002060"/>
                </a:solidFill>
                <a:latin typeface="楷体" panose="02010609060101010101" pitchFamily="49" charset="-122"/>
                <a:ea typeface="楷体" panose="02010609060101010101" pitchFamily="49" charset="-122"/>
                <a:sym typeface="+mn-ea"/>
              </a:rPr>
              <a:t>web</a:t>
            </a:r>
            <a:r>
              <a:rPr lang="zh-CN" altLang="en-US" sz="3200" b="1" dirty="0">
                <a:solidFill>
                  <a:srgbClr val="002060"/>
                </a:solidFill>
                <a:latin typeface="楷体" panose="02010609060101010101" pitchFamily="49" charset="-122"/>
                <a:ea typeface="楷体" panose="02010609060101010101" pitchFamily="49" charset="-122"/>
                <a:sym typeface="+mn-ea"/>
              </a:rPr>
              <a:t>应用安全概述</a:t>
            </a:r>
            <a:endParaRPr lang="en-US" altLang="zh-CN" sz="3200" b="1" dirty="0">
              <a:solidFill>
                <a:srgbClr val="00206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常见</a:t>
            </a:r>
            <a:r>
              <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Web</a:t>
            </a: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应用安全漏洞</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恶意代码</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中间件安全</a:t>
            </a:r>
            <a:endParaRPr lang="en-US" altLang="zh-CN"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endParaRPr>
          </a:p>
          <a:p>
            <a:pPr marL="571500" indent="-571500">
              <a:lnSpc>
                <a:spcPct val="150000"/>
              </a:lnSpc>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sym typeface="+mn-ea"/>
              </a:rPr>
              <a:t>数据库安全</a:t>
            </a:r>
            <a:endParaRPr lang="en-US" altLang="zh-CN" sz="3200" b="1" dirty="0">
              <a:solidFill>
                <a:srgbClr val="FF0000"/>
              </a:solidFill>
              <a:latin typeface="楷体" panose="02010609060101010101" pitchFamily="49" charset="-122"/>
              <a:ea typeface="楷体" panose="02010609060101010101" pitchFamily="49" charset="-122"/>
              <a:sym typeface="+mn-ea"/>
            </a:endParaRPr>
          </a:p>
        </p:txBody>
      </p:sp>
    </p:spTree>
  </p:cSld>
  <p:clrMapOvr>
    <a:masterClrMapping/>
  </p:clrMapOvr>
  <p:transition spd="slow" advClick="0" advTm="2000">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数据库安全</a:t>
            </a:r>
          </a:p>
        </p:txBody>
      </p:sp>
      <p:sp>
        <p:nvSpPr>
          <p:cNvPr id="4" name="内容占位符 1"/>
          <p:cNvSpPr txBox="1"/>
          <p:nvPr/>
        </p:nvSpPr>
        <p:spPr bwMode="gray">
          <a:xfrm>
            <a:off x="567690" y="1115695"/>
            <a:ext cx="11254740" cy="512000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1</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）数据库概述</a:t>
            </a:r>
            <a:endParaRPr lang="en-US" altLang="zh-CN" sz="2400" kern="0" dirty="0">
              <a:solidFill>
                <a:schemeClr val="tx1"/>
              </a:solidFill>
              <a:latin typeface="楷体" panose="02010609060101010101" pitchFamily="49" charset="-122"/>
              <a:cs typeface="楷体" panose="02010609060101010101" pitchFamily="49" charset="-122"/>
            </a:endParaRP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数据库是指存储数据的“仓库”，是长期存放在计算机内、有组织、可共享的大量数据的集合。数据库中的数据按照一定数据模型组织、描述和存储，具有较小的冗余度，较高的独立性和易扩展性，并为各种用户共享。</a:t>
            </a: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数据库技术是计算机处理与存储数据的最有效、最成功的技术，这里的典型代表就是关系型数据库，有着非常广泛的应用。关系数据库早期是设计为基于主机</a:t>
            </a:r>
            <a:r>
              <a:rPr kumimoji="0" lang="en-US" altLang="zh-CN"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终端方式的大型机上的应用，其应用范围较为有限，随着客户机</a:t>
            </a:r>
            <a:r>
              <a:rPr kumimoji="0" lang="en-US" altLang="zh-CN"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服务器方式的流行和应用向客户机方向的分解，关系数据库又经历了客户机</a:t>
            </a:r>
            <a:r>
              <a:rPr kumimoji="0" lang="en-US" altLang="zh-CN"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服务器时代，并获得了极大的发展。</a:t>
            </a:r>
            <a:endParaRPr kumimoji="0" lang="en-US" altLang="zh-CN"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endParaRP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SQL</a:t>
            </a: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是英文（</a:t>
            </a:r>
            <a:r>
              <a:rPr kumimoji="0" lang="en-US" altLang="zh-CN"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Structured Query Language</a:t>
            </a: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）的缩写，意思为结构化查询语言，是用于对存放在计算机数据库中的数据进行组织、管理和检索的一种工具。</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47</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数据库安全</a:t>
            </a:r>
          </a:p>
        </p:txBody>
      </p:sp>
      <p:sp>
        <p:nvSpPr>
          <p:cNvPr id="4" name="内容占位符 1"/>
          <p:cNvSpPr txBox="1"/>
          <p:nvPr/>
        </p:nvSpPr>
        <p:spPr bwMode="gray">
          <a:xfrm>
            <a:off x="567656" y="1022177"/>
            <a:ext cx="11254997"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2</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）数据库基础概念</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内容占位符 3"/>
          <p:cNvPicPr>
            <a:picLocks noGrp="1" noChangeAspect="1"/>
          </p:cNvPicPr>
          <p:nvPr>
            <p:ph idx="1"/>
          </p:nvPr>
        </p:nvPicPr>
        <p:blipFill>
          <a:blip r:embed="rId4"/>
          <a:stretch>
            <a:fillRect/>
          </a:stretch>
        </p:blipFill>
        <p:spPr>
          <a:xfrm>
            <a:off x="779328" y="1528897"/>
            <a:ext cx="9943465" cy="4800600"/>
          </a:xfrm>
          <a:prstGeom prst="rect">
            <a:avLst/>
          </a:prstGeom>
        </p:spPr>
      </p:pic>
    </p:spTree>
  </p:cSld>
  <p:clrMapOvr>
    <a:masterClrMapping/>
  </p:clrMapOvr>
  <p:transition spd="slow" advClick="0" advTm="2000">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48</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数据库安全</a:t>
            </a:r>
          </a:p>
        </p:txBody>
      </p:sp>
      <p:sp>
        <p:nvSpPr>
          <p:cNvPr id="4" name="内容占位符 1"/>
          <p:cNvSpPr txBox="1"/>
          <p:nvPr/>
        </p:nvSpPr>
        <p:spPr bwMode="gray">
          <a:xfrm>
            <a:off x="567656" y="1022177"/>
            <a:ext cx="11254997"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3</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）为什么要使用数据库</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内容占位符 3"/>
          <p:cNvPicPr>
            <a:picLocks noGrp="1" noChangeAspect="1"/>
          </p:cNvPicPr>
          <p:nvPr>
            <p:ph idx="1"/>
          </p:nvPr>
        </p:nvPicPr>
        <p:blipFill>
          <a:blip r:embed="rId4"/>
          <a:stretch>
            <a:fillRect/>
          </a:stretch>
        </p:blipFill>
        <p:spPr>
          <a:xfrm>
            <a:off x="893445" y="1463588"/>
            <a:ext cx="10405110" cy="4800600"/>
          </a:xfrm>
          <a:prstGeom prst="rect">
            <a:avLst/>
          </a:prstGeom>
        </p:spPr>
      </p:pic>
    </p:spTree>
  </p:cSld>
  <p:clrMapOvr>
    <a:masterClrMapping/>
  </p:clrMapOvr>
  <p:transition spd="slow" advClick="0" advTm="2000">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49</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数据库安全</a:t>
            </a:r>
          </a:p>
        </p:txBody>
      </p:sp>
      <p:sp>
        <p:nvSpPr>
          <p:cNvPr id="4" name="内容占位符 1"/>
          <p:cNvSpPr txBox="1"/>
          <p:nvPr/>
        </p:nvSpPr>
        <p:spPr bwMode="gray">
          <a:xfrm>
            <a:off x="567656" y="1022177"/>
            <a:ext cx="11254997"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4</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）三层架构简单拓扑图</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内容占位符 3"/>
          <p:cNvPicPr>
            <a:picLocks noGrp="1" noChangeAspect="1"/>
          </p:cNvPicPr>
          <p:nvPr>
            <p:ph idx="1"/>
          </p:nvPr>
        </p:nvPicPr>
        <p:blipFill>
          <a:blip r:embed="rId4"/>
          <a:stretch>
            <a:fillRect/>
          </a:stretch>
        </p:blipFill>
        <p:spPr>
          <a:xfrm>
            <a:off x="1935480" y="1416050"/>
            <a:ext cx="8319770" cy="4800600"/>
          </a:xfrm>
          <a:prstGeom prst="rect">
            <a:avLst/>
          </a:prstGeom>
        </p:spPr>
      </p:pic>
    </p:spTree>
  </p:cSld>
  <p:clrMapOvr>
    <a:masterClrMapping/>
  </p:clrMapOvr>
  <p:transition spd="slow" advClick="0" advTm="2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p:cNvGraphicFramePr>
            <a:graphicFrameLocks noChangeAspect="1"/>
          </p:cNvGraphicFramePr>
          <p:nvPr/>
        </p:nvGraphicFramePr>
        <p:xfrm>
          <a:off x="2378147" y="3560617"/>
          <a:ext cx="7027771" cy="3039139"/>
        </p:xfrm>
        <a:graphic>
          <a:graphicData uri="http://schemas.openxmlformats.org/presentationml/2006/ole">
            <mc:AlternateContent xmlns:mc="http://schemas.openxmlformats.org/markup-compatibility/2006">
              <mc:Choice xmlns:v="urn:schemas-microsoft-com:vml" Requires="v">
                <p:oleObj name="Visio" r:id="rId4" imgW="11480800" imgH="5461000" progId="Visio.Drawing.11">
                  <p:embed/>
                </p:oleObj>
              </mc:Choice>
              <mc:Fallback>
                <p:oleObj name="Visio" r:id="rId4" imgW="11480800" imgH="5461000" progId="Visio.Drawing.11">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8147" y="3560617"/>
                        <a:ext cx="7027771" cy="3039139"/>
                      </a:xfrm>
                      <a:prstGeom prst="rect">
                        <a:avLst/>
                      </a:prstGeom>
                      <a:noFill/>
                    </p:spPr>
                  </p:pic>
                </p:oleObj>
              </mc:Fallback>
            </mc:AlternateContent>
          </a:graphicData>
        </a:graphic>
      </p:graphicFrame>
      <p:sp>
        <p:nvSpPr>
          <p:cNvPr id="5" name="灯片编号占位符 4"/>
          <p:cNvSpPr>
            <a:spLocks noGrp="1"/>
          </p:cNvSpPr>
          <p:nvPr>
            <p:ph type="sldNum" sz="quarter" idx="12"/>
          </p:nvPr>
        </p:nvSpPr>
        <p:spPr/>
        <p:txBody>
          <a:bodyPr/>
          <a:lstStyle/>
          <a:p>
            <a:fld id="{75C8DDF3-E9BD-452F-80C2-51A78FC36A54}" type="slidenum">
              <a:rPr lang="zh-CN" altLang="en-US" smtClean="0"/>
              <a:t>5</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应用安全概述</a:t>
            </a:r>
          </a:p>
        </p:txBody>
      </p:sp>
      <p:sp>
        <p:nvSpPr>
          <p:cNvPr id="24" name="内容占位符 1"/>
          <p:cNvSpPr txBox="1"/>
          <p:nvPr/>
        </p:nvSpPr>
        <p:spPr bwMode="gray">
          <a:xfrm>
            <a:off x="264533" y="1043383"/>
            <a:ext cx="11254997" cy="1340879"/>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sz="2800" b="1" kern="0" dirty="0">
                <a:solidFill>
                  <a:srgbClr val="002060"/>
                </a:solidFill>
                <a:latin typeface="楷体" panose="02010609060101010101" pitchFamily="49" charset="-122"/>
              </a:rPr>
              <a:t>三层结构中，用户使用标准的浏览器（如</a:t>
            </a:r>
            <a:r>
              <a:rPr lang="en-US" altLang="zh-CN" sz="2800" b="1" kern="0" dirty="0">
                <a:solidFill>
                  <a:srgbClr val="002060"/>
                </a:solidFill>
                <a:latin typeface="楷体" panose="02010609060101010101" pitchFamily="49" charset="-122"/>
              </a:rPr>
              <a:t>IE</a:t>
            </a:r>
            <a:r>
              <a:rPr lang="zh-CN" altLang="en-US" sz="2800" b="1" kern="0" dirty="0">
                <a:solidFill>
                  <a:srgbClr val="002060"/>
                </a:solidFill>
                <a:latin typeface="楷体" panose="02010609060101010101" pitchFamily="49" charset="-122"/>
              </a:rPr>
              <a:t>）通过</a:t>
            </a:r>
            <a:r>
              <a:rPr lang="en-US" altLang="zh-CN" sz="2800" b="1" kern="0" dirty="0">
                <a:solidFill>
                  <a:srgbClr val="002060"/>
                </a:solidFill>
                <a:latin typeface="楷体" panose="02010609060101010101" pitchFamily="49" charset="-122"/>
              </a:rPr>
              <a:t>Internet</a:t>
            </a:r>
            <a:r>
              <a:rPr lang="zh-CN" altLang="en-US" sz="2800" b="1" kern="0" dirty="0">
                <a:solidFill>
                  <a:srgbClr val="002060"/>
                </a:solidFill>
                <a:latin typeface="楷体" panose="02010609060101010101" pitchFamily="49" charset="-122"/>
              </a:rPr>
              <a:t>和</a:t>
            </a:r>
            <a:r>
              <a:rPr lang="en-US" altLang="zh-CN" sz="2800" b="1" kern="0" dirty="0">
                <a:solidFill>
                  <a:srgbClr val="002060"/>
                </a:solidFill>
                <a:latin typeface="楷体" panose="02010609060101010101" pitchFamily="49" charset="-122"/>
              </a:rPr>
              <a:t>http</a:t>
            </a:r>
            <a:r>
              <a:rPr lang="zh-CN" altLang="en-US" sz="2800" b="1" kern="0" dirty="0">
                <a:solidFill>
                  <a:srgbClr val="002060"/>
                </a:solidFill>
                <a:latin typeface="楷体" panose="02010609060101010101" pitchFamily="49" charset="-122"/>
              </a:rPr>
              <a:t>协议访问服务方提供的</a:t>
            </a:r>
            <a:r>
              <a:rPr lang="en-US" altLang="zh-CN" sz="2800" b="1" kern="0" dirty="0">
                <a:solidFill>
                  <a:srgbClr val="002060"/>
                </a:solidFill>
                <a:latin typeface="楷体" panose="02010609060101010101" pitchFamily="49" charset="-122"/>
              </a:rPr>
              <a:t>Web</a:t>
            </a:r>
            <a:r>
              <a:rPr lang="zh-CN" altLang="en-US" sz="2800" b="1" kern="0" dirty="0">
                <a:solidFill>
                  <a:srgbClr val="002060"/>
                </a:solidFill>
                <a:latin typeface="楷体" panose="02010609060101010101" pitchFamily="49" charset="-122"/>
              </a:rPr>
              <a:t>应用服务器，</a:t>
            </a:r>
            <a:r>
              <a:rPr lang="en-US" altLang="zh-CN" sz="2800" b="1" kern="0" dirty="0">
                <a:solidFill>
                  <a:srgbClr val="002060"/>
                </a:solidFill>
                <a:latin typeface="楷体" panose="02010609060101010101" pitchFamily="49" charset="-122"/>
              </a:rPr>
              <a:t>Web</a:t>
            </a:r>
            <a:r>
              <a:rPr lang="zh-CN" altLang="en-US" sz="2800" b="1" kern="0" dirty="0">
                <a:solidFill>
                  <a:srgbClr val="002060"/>
                </a:solidFill>
                <a:latin typeface="楷体" panose="02010609060101010101" pitchFamily="49" charset="-122"/>
              </a:rPr>
              <a:t>应用服务器分析用户浏览器提出的请求，如果是页面请求，则直接用</a:t>
            </a:r>
            <a:r>
              <a:rPr lang="en-US" altLang="zh-CN" sz="2800" b="1" kern="0" dirty="0">
                <a:solidFill>
                  <a:srgbClr val="002060"/>
                </a:solidFill>
                <a:latin typeface="楷体" panose="02010609060101010101" pitchFamily="49" charset="-122"/>
              </a:rPr>
              <a:t>http</a:t>
            </a:r>
            <a:r>
              <a:rPr lang="zh-CN" altLang="en-US" sz="2800" b="1" kern="0" dirty="0">
                <a:solidFill>
                  <a:srgbClr val="002060"/>
                </a:solidFill>
                <a:latin typeface="楷体" panose="02010609060101010101" pitchFamily="49" charset="-122"/>
              </a:rPr>
              <a:t>协议向用户返回要浏览的页面。如果有数据库查询操作的请求，则将这个需求传递给服务器和数据库之间的中间件，由中间件再向数据库系统提出操作请求，得到结果后再返回给</a:t>
            </a:r>
            <a:r>
              <a:rPr lang="en-US" altLang="zh-CN" sz="2800" b="1" kern="0" dirty="0">
                <a:solidFill>
                  <a:srgbClr val="002060"/>
                </a:solidFill>
                <a:latin typeface="楷体" panose="02010609060101010101" pitchFamily="49" charset="-122"/>
              </a:rPr>
              <a:t>Web</a:t>
            </a:r>
            <a:r>
              <a:rPr lang="zh-CN" altLang="en-US" sz="2800" b="1" kern="0" dirty="0">
                <a:solidFill>
                  <a:srgbClr val="002060"/>
                </a:solidFill>
                <a:latin typeface="楷体" panose="02010609060101010101" pitchFamily="49" charset="-122"/>
              </a:rPr>
              <a:t>应用服务器，</a:t>
            </a:r>
            <a:r>
              <a:rPr lang="en-US" altLang="zh-CN" sz="2800" b="1" kern="0" dirty="0">
                <a:solidFill>
                  <a:srgbClr val="002060"/>
                </a:solidFill>
                <a:latin typeface="楷体" panose="02010609060101010101" pitchFamily="49" charset="-122"/>
              </a:rPr>
              <a:t>Web</a:t>
            </a:r>
            <a:r>
              <a:rPr lang="zh-CN" altLang="en-US" sz="2800" b="1" kern="0" dirty="0">
                <a:solidFill>
                  <a:srgbClr val="002060"/>
                </a:solidFill>
                <a:latin typeface="楷体" panose="02010609060101010101" pitchFamily="49" charset="-122"/>
              </a:rPr>
              <a:t>应用服务器把数据库操作的结果形成</a:t>
            </a:r>
            <a:r>
              <a:rPr lang="en-US" altLang="zh-CN" sz="2800" b="1" kern="0" dirty="0">
                <a:solidFill>
                  <a:srgbClr val="002060"/>
                </a:solidFill>
                <a:latin typeface="楷体" panose="02010609060101010101" pitchFamily="49" charset="-122"/>
              </a:rPr>
              <a:t>html</a:t>
            </a:r>
            <a:r>
              <a:rPr lang="zh-CN" altLang="en-US" sz="2800" b="1" kern="0" dirty="0">
                <a:solidFill>
                  <a:srgbClr val="002060"/>
                </a:solidFill>
                <a:latin typeface="楷体" panose="02010609060101010101" pitchFamily="49" charset="-122"/>
              </a:rPr>
              <a:t>页面，再返回给浏览器。</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36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24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50</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数据库安全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-SQL</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注入漏洞</a:t>
            </a:r>
          </a:p>
        </p:txBody>
      </p:sp>
      <p:sp>
        <p:nvSpPr>
          <p:cNvPr id="4" name="内容占位符 1"/>
          <p:cNvSpPr txBox="1"/>
          <p:nvPr/>
        </p:nvSpPr>
        <p:spPr bwMode="gray">
          <a:xfrm>
            <a:off x="567690" y="1022350"/>
            <a:ext cx="11341735" cy="502602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5</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注入原理及危害</a:t>
            </a:r>
            <a:endPar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就是通过</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把</a:t>
            </a:r>
            <a:r>
              <a:rPr kumimoji="0" lang="en-US" altLang="zh-CN"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SQL</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命令插入到</a:t>
            </a:r>
            <a:r>
              <a:rPr kumimoji="0" lang="en-US" altLang="zh-CN"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Web</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表单递交</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或输入域名或页面请求的查询字符串，最终达到欺骗服务器执行恶意的</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命令。通过递交参数构造巧妙的</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语句，从而成功获取想要的数据。</a:t>
            </a:r>
            <a:endPar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sz="2400" b="1" kern="0" dirty="0">
                <a:solidFill>
                  <a:srgbClr val="002060"/>
                </a:solidFill>
                <a:latin typeface="楷体" panose="02010609060101010101" pitchFamily="49" charset="-122"/>
              </a:rPr>
              <a:t>分为字符型注入和数字型的注入，由于编程语言不同，所存在的注入类型也不同。</a:t>
            </a: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危害：</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	</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非法查询其他数据库资源，如管理员帐号。</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	</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执行系统命令</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	</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获取服务器</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root</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权限</a:t>
            </a: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51</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数据库安全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-SQL</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注入漏洞</a:t>
            </a:r>
          </a:p>
        </p:txBody>
      </p:sp>
      <p:sp>
        <p:nvSpPr>
          <p:cNvPr id="4" name="内容占位符 1"/>
          <p:cNvSpPr txBox="1"/>
          <p:nvPr/>
        </p:nvSpPr>
        <p:spPr bwMode="gray">
          <a:xfrm>
            <a:off x="567690" y="1080770"/>
            <a:ext cx="11624310" cy="504126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5</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注入原理及危害</a:t>
            </a:r>
            <a:endPar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Rectangle 3"/>
          <p:cNvSpPr>
            <a:spLocks noGrp="1" noChangeArrowheads="1"/>
          </p:cNvSpPr>
          <p:nvPr>
            <p:ph idx="1"/>
          </p:nvPr>
        </p:nvSpPr>
        <p:spPr>
          <a:xfrm>
            <a:off x="1003935" y="1731645"/>
            <a:ext cx="10046335" cy="3394710"/>
          </a:xfrm>
        </p:spPr>
        <p:txBody>
          <a:bodyPr>
            <a:noAutofit/>
          </a:bodyPr>
          <a:lstStyle/>
          <a:p>
            <a:pPr eaLnBrk="1" hangingPunct="1">
              <a:lnSpc>
                <a:spcPct val="90000"/>
              </a:lnSpc>
              <a:buFont typeface="Wingdings" panose="05000000000000000000" pitchFamily="2" charset="2"/>
              <a:buNone/>
            </a:pPr>
            <a:r>
              <a:rPr lang="en-US" altLang="zh-CN" sz="2000" dirty="0">
                <a:latin typeface="楷体" panose="02010609060101010101" pitchFamily="49" charset="-122"/>
                <a:ea typeface="楷体" panose="02010609060101010101" pitchFamily="49" charset="-122"/>
                <a:cs typeface="楷体" panose="02010609060101010101" pitchFamily="49" charset="-122"/>
              </a:rPr>
              <a:t>Test.asp</a:t>
            </a:r>
            <a:r>
              <a:rPr lang="zh-CN" altLang="en-US" sz="2000" dirty="0">
                <a:latin typeface="楷体" panose="02010609060101010101" pitchFamily="49" charset="-122"/>
                <a:ea typeface="楷体" panose="02010609060101010101" pitchFamily="49" charset="-122"/>
                <a:cs typeface="楷体" panose="02010609060101010101" pitchFamily="49" charset="-122"/>
              </a:rPr>
              <a:t>文件</a:t>
            </a:r>
            <a:r>
              <a:rPr lang="zh-CN" altLang="zh-CN" sz="2000" dirty="0">
                <a:latin typeface="楷体" panose="02010609060101010101" pitchFamily="49" charset="-122"/>
                <a:ea typeface="楷体" panose="02010609060101010101" pitchFamily="49" charset="-122"/>
                <a:cs typeface="楷体" panose="02010609060101010101" pitchFamily="49" charset="-122"/>
              </a:rPr>
              <a:t>代码片段：</a:t>
            </a:r>
          </a:p>
          <a:p>
            <a:pPr eaLnBrk="1" hangingPunct="1">
              <a:lnSpc>
                <a:spcPct val="90000"/>
              </a:lnSpc>
              <a:buFont typeface="Wingdings" panose="05000000000000000000" pitchFamily="2" charset="2"/>
              <a:buNone/>
            </a:pPr>
            <a:r>
              <a:rPr lang="zh-CN"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sqlStr = “select </a:t>
            </a:r>
            <a:r>
              <a:rPr lang="zh-CN"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sym typeface="+mn-ea"/>
              </a:rPr>
              <a:t>count(*)</a:t>
            </a:r>
            <a:r>
              <a:rPr lang="zh-CN"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 from </a:t>
            </a:r>
            <a:r>
              <a:rPr lang="en-US"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admin</a:t>
            </a:r>
            <a:r>
              <a:rPr lang="zh-CN"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 where </a:t>
            </a:r>
            <a:r>
              <a:rPr lang="en-US"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username</a:t>
            </a:r>
            <a:r>
              <a:rPr lang="zh-CN"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en-US"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zh-CN"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en-US"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&amp;username&amp;</a:t>
            </a:r>
            <a:r>
              <a:rPr lang="zh-CN"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a:t>
            </a:r>
            <a:r>
              <a:rPr lang="en-US"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 and password=‘“&amp;password&amp;”’</a:t>
            </a:r>
            <a:r>
              <a:rPr lang="zh-CN" altLang="en-US" sz="2000" dirty="0">
                <a:solidFill>
                  <a:srgbClr val="00B050"/>
                </a:solidFill>
                <a:latin typeface="楷体" panose="02010609060101010101" pitchFamily="49" charset="-122"/>
                <a:ea typeface="楷体" panose="02010609060101010101" pitchFamily="49" charset="-122"/>
                <a:cs typeface="楷体" panose="02010609060101010101" pitchFamily="49" charset="-122"/>
              </a:rPr>
              <a:t>；</a:t>
            </a:r>
            <a:endParaRPr lang="en-US"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endParaRPr>
          </a:p>
          <a:p>
            <a:pPr eaLnBrk="1" hangingPunct="1">
              <a:lnSpc>
                <a:spcPct val="90000"/>
              </a:lnSpc>
              <a:buFont typeface="Wingdings" panose="05000000000000000000" pitchFamily="2" charset="2"/>
              <a:buNone/>
            </a:pPr>
            <a:r>
              <a:rPr lang="en-US" altLang="zh-CN" sz="2000" dirty="0" err="1">
                <a:solidFill>
                  <a:srgbClr val="00B050"/>
                </a:solidFill>
                <a:latin typeface="楷体" panose="02010609060101010101" pitchFamily="49" charset="-122"/>
                <a:ea typeface="楷体" panose="02010609060101010101" pitchFamily="49" charset="-122"/>
                <a:cs typeface="楷体" panose="02010609060101010101" pitchFamily="49" charset="-122"/>
              </a:rPr>
              <a:t>rs</a:t>
            </a:r>
            <a:r>
              <a:rPr lang="zh-CN"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  =  conn.</a:t>
            </a:r>
            <a:r>
              <a:rPr lang="en-US"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execute</a:t>
            </a:r>
            <a:r>
              <a:rPr lang="zh-CN"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(sqlStr)</a:t>
            </a:r>
            <a:r>
              <a:rPr lang="en-US"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rPr>
              <a:t> </a:t>
            </a:r>
            <a:r>
              <a:rPr lang="zh-CN" altLang="en-US" sz="2000" dirty="0">
                <a:solidFill>
                  <a:srgbClr val="00B050"/>
                </a:solidFill>
                <a:latin typeface="楷体" panose="02010609060101010101" pitchFamily="49" charset="-122"/>
                <a:ea typeface="楷体" panose="02010609060101010101" pitchFamily="49" charset="-122"/>
                <a:cs typeface="楷体" panose="02010609060101010101" pitchFamily="49" charset="-122"/>
              </a:rPr>
              <a:t>；</a:t>
            </a:r>
            <a:endParaRPr lang="en-US" altLang="zh-CN" sz="2000" dirty="0">
              <a:solidFill>
                <a:srgbClr val="00B050"/>
              </a:solidFill>
              <a:latin typeface="楷体" panose="02010609060101010101" pitchFamily="49" charset="-122"/>
              <a:ea typeface="楷体" panose="02010609060101010101" pitchFamily="49" charset="-122"/>
              <a:cs typeface="楷体" panose="02010609060101010101" pitchFamily="49" charset="-122"/>
            </a:endParaRPr>
          </a:p>
          <a:p>
            <a:r>
              <a:rPr lang="zh-CN" altLang="zh-CN" sz="2000" dirty="0">
                <a:latin typeface="楷体" panose="02010609060101010101" pitchFamily="49" charset="-122"/>
                <a:ea typeface="楷体" panose="02010609060101010101" pitchFamily="49" charset="-122"/>
                <a:cs typeface="楷体" panose="02010609060101010101" pitchFamily="49" charset="-122"/>
              </a:rPr>
              <a:t>现在提交账号为</a:t>
            </a:r>
            <a:r>
              <a:rPr lang="en-US" altLang="zh-CN" sz="2000" dirty="0">
                <a:latin typeface="楷体" panose="02010609060101010101" pitchFamily="49" charset="-122"/>
                <a:ea typeface="楷体" panose="02010609060101010101" pitchFamily="49" charset="-122"/>
                <a:cs typeface="楷体" panose="02010609060101010101" pitchFamily="49" charset="-122"/>
              </a:rPr>
              <a:t>admin,</a:t>
            </a:r>
            <a:r>
              <a:rPr lang="zh-CN" altLang="zh-CN" sz="2000" dirty="0">
                <a:latin typeface="楷体" panose="02010609060101010101" pitchFamily="49" charset="-122"/>
                <a:ea typeface="楷体" panose="02010609060101010101" pitchFamily="49" charset="-122"/>
                <a:cs typeface="楷体" panose="02010609060101010101" pitchFamily="49" charset="-122"/>
              </a:rPr>
              <a:t>密码为</a:t>
            </a:r>
            <a:r>
              <a:rPr lang="en-US" altLang="zh-CN" sz="2000" dirty="0">
                <a:latin typeface="楷体" panose="02010609060101010101" pitchFamily="49" charset="-122"/>
                <a:ea typeface="楷体" panose="02010609060101010101" pitchFamily="49" charset="-122"/>
                <a:cs typeface="楷体" panose="02010609060101010101" pitchFamily="49" charset="-122"/>
              </a:rPr>
              <a:t>password</a:t>
            </a:r>
            <a:r>
              <a:rPr lang="zh-CN" altLang="zh-CN" sz="2000" dirty="0">
                <a:latin typeface="楷体" panose="02010609060101010101" pitchFamily="49" charset="-122"/>
                <a:ea typeface="楷体" panose="02010609060101010101" pitchFamily="49" charset="-122"/>
                <a:cs typeface="楷体" panose="02010609060101010101" pitchFamily="49" charset="-122"/>
              </a:rPr>
              <a:t>，跟踪</a:t>
            </a:r>
            <a:r>
              <a:rPr lang="en-US" altLang="zh-CN" sz="2000" dirty="0">
                <a:latin typeface="楷体" panose="02010609060101010101" pitchFamily="49" charset="-122"/>
                <a:ea typeface="楷体" panose="02010609060101010101" pitchFamily="49" charset="-122"/>
                <a:cs typeface="楷体" panose="02010609060101010101" pitchFamily="49" charset="-122"/>
              </a:rPr>
              <a:t>SQL</a:t>
            </a:r>
            <a:r>
              <a:rPr lang="zh-CN" altLang="zh-CN" sz="2000" dirty="0">
                <a:latin typeface="楷体" panose="02010609060101010101" pitchFamily="49" charset="-122"/>
                <a:ea typeface="楷体" panose="02010609060101010101" pitchFamily="49" charset="-122"/>
                <a:cs typeface="楷体" panose="02010609060101010101" pitchFamily="49" charset="-122"/>
              </a:rPr>
              <a:t>语句，发现最终执行的</a:t>
            </a:r>
            <a:r>
              <a:rPr lang="en-US" altLang="zh-CN" sz="2000" dirty="0">
                <a:latin typeface="楷体" panose="02010609060101010101" pitchFamily="49" charset="-122"/>
                <a:ea typeface="楷体" panose="02010609060101010101" pitchFamily="49" charset="-122"/>
                <a:cs typeface="楷体" panose="02010609060101010101" pitchFamily="49" charset="-122"/>
              </a:rPr>
              <a:t>SQL</a:t>
            </a:r>
            <a:r>
              <a:rPr lang="zh-CN" altLang="zh-CN" sz="2000" dirty="0">
                <a:latin typeface="楷体" panose="02010609060101010101" pitchFamily="49" charset="-122"/>
                <a:ea typeface="楷体" panose="02010609060101010101" pitchFamily="49" charset="-122"/>
                <a:cs typeface="楷体" panose="02010609060101010101" pitchFamily="49" charset="-122"/>
              </a:rPr>
              <a:t>语句为：</a:t>
            </a:r>
          </a:p>
          <a:p>
            <a:r>
              <a:rPr lang="en-US" altLang="zh-CN" sz="2000" i="1" dirty="0">
                <a:latin typeface="楷体" panose="02010609060101010101" pitchFamily="49" charset="-122"/>
                <a:ea typeface="楷体" panose="02010609060101010101" pitchFamily="49" charset="-122"/>
                <a:cs typeface="楷体" panose="02010609060101010101" pitchFamily="49" charset="-122"/>
              </a:rPr>
              <a:t>select count(*) from admin where username='admin' and password='password'</a:t>
            </a:r>
            <a:endParaRPr lang="zh-CN" altLang="zh-CN" sz="2000" dirty="0">
              <a:latin typeface="楷体" panose="02010609060101010101" pitchFamily="49" charset="-122"/>
              <a:ea typeface="楷体" panose="02010609060101010101" pitchFamily="49" charset="-122"/>
              <a:cs typeface="楷体" panose="02010609060101010101" pitchFamily="49" charset="-122"/>
            </a:endParaRPr>
          </a:p>
          <a:p>
            <a:r>
              <a:rPr lang="zh-CN" altLang="zh-CN" sz="2000" dirty="0">
                <a:latin typeface="楷体" panose="02010609060101010101" pitchFamily="49" charset="-122"/>
                <a:ea typeface="楷体" panose="02010609060101010101" pitchFamily="49" charset="-122"/>
                <a:cs typeface="楷体" panose="02010609060101010101" pitchFamily="49" charset="-122"/>
              </a:rPr>
              <a:t>在数据库中，存在</a:t>
            </a:r>
            <a:r>
              <a:rPr lang="en-US" altLang="zh-CN" sz="2000" dirty="0">
                <a:latin typeface="楷体" panose="02010609060101010101" pitchFamily="49" charset="-122"/>
                <a:ea typeface="楷体" panose="02010609060101010101" pitchFamily="49" charset="-122"/>
                <a:cs typeface="楷体" panose="02010609060101010101" pitchFamily="49" charset="-122"/>
              </a:rPr>
              <a:t>admin</a:t>
            </a:r>
            <a:r>
              <a:rPr lang="zh-CN" altLang="zh-CN" sz="2000" dirty="0">
                <a:latin typeface="楷体" panose="02010609060101010101" pitchFamily="49" charset="-122"/>
                <a:ea typeface="楷体" panose="02010609060101010101" pitchFamily="49" charset="-122"/>
                <a:cs typeface="楷体" panose="02010609060101010101" pitchFamily="49" charset="-122"/>
              </a:rPr>
              <a:t>用户，并且密码为</a:t>
            </a:r>
            <a:r>
              <a:rPr lang="en-US" altLang="zh-CN" sz="2000" dirty="0">
                <a:latin typeface="楷体" panose="02010609060101010101" pitchFamily="49" charset="-122"/>
                <a:ea typeface="楷体" panose="02010609060101010101" pitchFamily="49" charset="-122"/>
                <a:cs typeface="楷体" panose="02010609060101010101" pitchFamily="49" charset="-122"/>
              </a:rPr>
              <a:t>password</a:t>
            </a:r>
            <a:r>
              <a:rPr lang="zh-CN" altLang="zh-CN" sz="2000" dirty="0">
                <a:latin typeface="楷体" panose="02010609060101010101" pitchFamily="49" charset="-122"/>
                <a:ea typeface="楷体" panose="02010609060101010101" pitchFamily="49" charset="-122"/>
                <a:cs typeface="楷体" panose="02010609060101010101" pitchFamily="49" charset="-122"/>
              </a:rPr>
              <a:t>，所以此时返回结果为“</a:t>
            </a:r>
            <a:r>
              <a:rPr lang="en-US" altLang="zh-CN" sz="2000" dirty="0">
                <a:latin typeface="楷体" panose="02010609060101010101" pitchFamily="49" charset="-122"/>
                <a:ea typeface="楷体" panose="02010609060101010101" pitchFamily="49" charset="-122"/>
                <a:cs typeface="楷体" panose="02010609060101010101" pitchFamily="49" charset="-122"/>
              </a:rPr>
              <a:t>1</a:t>
            </a:r>
            <a:r>
              <a:rPr lang="zh-CN" altLang="zh-CN" sz="2000" dirty="0">
                <a:latin typeface="楷体" panose="02010609060101010101" pitchFamily="49" charset="-122"/>
                <a:ea typeface="楷体" panose="02010609060101010101" pitchFamily="49" charset="-122"/>
                <a:cs typeface="楷体" panose="02010609060101010101" pitchFamily="49" charset="-122"/>
              </a:rPr>
              <a:t>”。显然，</a:t>
            </a:r>
            <a:r>
              <a:rPr lang="en-US" altLang="zh-CN" sz="2000" dirty="0">
                <a:latin typeface="楷体" panose="02010609060101010101" pitchFamily="49" charset="-122"/>
                <a:ea typeface="楷体" panose="02010609060101010101" pitchFamily="49" charset="-122"/>
                <a:cs typeface="楷体" panose="02010609060101010101" pitchFamily="49" charset="-122"/>
              </a:rPr>
              <a:t>1</a:t>
            </a:r>
            <a:r>
              <a:rPr lang="zh-CN" altLang="zh-CN" sz="2000" dirty="0">
                <a:latin typeface="楷体" panose="02010609060101010101" pitchFamily="49" charset="-122"/>
                <a:ea typeface="楷体" panose="02010609060101010101" pitchFamily="49" charset="-122"/>
                <a:cs typeface="楷体" panose="02010609060101010101" pitchFamily="49" charset="-122"/>
              </a:rPr>
              <a:t>大于</a:t>
            </a:r>
            <a:r>
              <a:rPr lang="en-US" altLang="zh-CN" sz="2000" dirty="0">
                <a:latin typeface="楷体" panose="02010609060101010101" pitchFamily="49" charset="-122"/>
                <a:ea typeface="楷体" panose="02010609060101010101" pitchFamily="49" charset="-122"/>
                <a:cs typeface="楷体" panose="02010609060101010101" pitchFamily="49" charset="-122"/>
              </a:rPr>
              <a:t>0</a:t>
            </a:r>
            <a:r>
              <a:rPr lang="zh-CN" altLang="zh-CN" sz="2000" dirty="0">
                <a:latin typeface="楷体" panose="02010609060101010101" pitchFamily="49" charset="-122"/>
                <a:ea typeface="楷体" panose="02010609060101010101" pitchFamily="49" charset="-122"/>
                <a:cs typeface="楷体" panose="02010609060101010101" pitchFamily="49" charset="-122"/>
              </a:rPr>
              <a:t>，所以通过验证，用户可以成功登录</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p:txBody>
      </p:sp>
      <p:pic>
        <p:nvPicPr>
          <p:cNvPr id="13"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7576" y="4705761"/>
            <a:ext cx="3363913" cy="116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000">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52</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数据库安全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-SQL</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注入漏洞</a:t>
            </a:r>
          </a:p>
        </p:txBody>
      </p:sp>
      <p:sp>
        <p:nvSpPr>
          <p:cNvPr id="4" name="内容占位符 1"/>
          <p:cNvSpPr txBox="1"/>
          <p:nvPr/>
        </p:nvSpPr>
        <p:spPr bwMode="gray">
          <a:xfrm>
            <a:off x="567690" y="1022350"/>
            <a:ext cx="11624310" cy="502602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5</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注入原理及危害</a:t>
            </a:r>
            <a:endPar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Rectangle 3"/>
          <p:cNvSpPr>
            <a:spLocks noGrp="1" noChangeArrowheads="1"/>
          </p:cNvSpPr>
          <p:nvPr>
            <p:ph idx="1"/>
          </p:nvPr>
        </p:nvSpPr>
        <p:spPr>
          <a:xfrm>
            <a:off x="779145" y="1591310"/>
            <a:ext cx="10781030" cy="3535045"/>
          </a:xfrm>
        </p:spPr>
        <p:txBody>
          <a:bodyPr>
            <a:normAutofit/>
          </a:bodyPr>
          <a:lstStyle/>
          <a:p>
            <a:r>
              <a:rPr lang="zh-CN" altLang="zh-CN" sz="2000" dirty="0">
                <a:latin typeface="楷体" panose="02010609060101010101" pitchFamily="49" charset="-122"/>
                <a:ea typeface="楷体" panose="02010609060101010101" pitchFamily="49" charset="-122"/>
                <a:cs typeface="楷体" panose="02010609060101010101" pitchFamily="49" charset="-122"/>
              </a:rPr>
              <a:t>输入这个特殊用户“</a:t>
            </a:r>
            <a:r>
              <a:rPr lang="en-US" altLang="zh-CN" sz="2000" dirty="0">
                <a:latin typeface="楷体" panose="02010609060101010101" pitchFamily="49" charset="-122"/>
                <a:ea typeface="楷体" panose="02010609060101010101" pitchFamily="49" charset="-122"/>
                <a:cs typeface="楷体" panose="02010609060101010101" pitchFamily="49" charset="-122"/>
              </a:rPr>
              <a:t>'or1=1--</a:t>
            </a:r>
            <a:r>
              <a:rPr lang="zh-CN" altLang="zh-CN" sz="2000" dirty="0">
                <a:latin typeface="楷体" panose="02010609060101010101" pitchFamily="49" charset="-122"/>
                <a:ea typeface="楷体" panose="02010609060101010101" pitchFamily="49" charset="-122"/>
                <a:cs typeface="楷体" panose="02010609060101010101" pitchFamily="49" charset="-122"/>
              </a:rPr>
              <a:t>”</a:t>
            </a:r>
          </a:p>
          <a:p>
            <a:r>
              <a:rPr lang="en-US" altLang="zh-CN" sz="2000" i="1" dirty="0">
                <a:latin typeface="楷体" panose="02010609060101010101" pitchFamily="49" charset="-122"/>
                <a:ea typeface="楷体" panose="02010609060101010101" pitchFamily="49" charset="-122"/>
                <a:cs typeface="楷体" panose="02010609060101010101" pitchFamily="49" charset="-122"/>
              </a:rPr>
              <a:t>select count(*) from admin where username=</a:t>
            </a:r>
            <a:r>
              <a:rPr lang="en-US" altLang="zh-CN" sz="2000" dirty="0">
                <a:latin typeface="楷体" panose="02010609060101010101" pitchFamily="49" charset="-122"/>
                <a:ea typeface="楷体" panose="02010609060101010101" pitchFamily="49" charset="-122"/>
                <a:cs typeface="楷体" panose="02010609060101010101" pitchFamily="49" charset="-122"/>
              </a:rPr>
              <a:t>'</a:t>
            </a:r>
            <a:r>
              <a:rPr lang="zh-CN" altLang="zh-CN" sz="2000" i="1" dirty="0">
                <a:latin typeface="楷体" panose="02010609060101010101" pitchFamily="49" charset="-122"/>
                <a:ea typeface="楷体" panose="02010609060101010101" pitchFamily="49" charset="-122"/>
                <a:cs typeface="楷体" panose="02010609060101010101" pitchFamily="49" charset="-122"/>
              </a:rPr>
              <a:t>账户</a:t>
            </a:r>
            <a:r>
              <a:rPr lang="en-US" altLang="zh-CN" sz="2000" dirty="0">
                <a:latin typeface="楷体" panose="02010609060101010101" pitchFamily="49" charset="-122"/>
                <a:ea typeface="楷体" panose="02010609060101010101" pitchFamily="49" charset="-122"/>
                <a:cs typeface="楷体" panose="02010609060101010101" pitchFamily="49" charset="-122"/>
              </a:rPr>
              <a:t>'</a:t>
            </a:r>
            <a:r>
              <a:rPr lang="en-US" altLang="zh-CN" sz="2000" i="1" dirty="0">
                <a:latin typeface="楷体" panose="02010609060101010101" pitchFamily="49" charset="-122"/>
                <a:ea typeface="楷体" panose="02010609060101010101" pitchFamily="49" charset="-122"/>
                <a:cs typeface="楷体" panose="02010609060101010101" pitchFamily="49" charset="-122"/>
              </a:rPr>
              <a:t> or 1=1--' and password=</a:t>
            </a:r>
            <a:r>
              <a:rPr lang="en-US" altLang="zh-CN" sz="2000" dirty="0">
                <a:latin typeface="楷体" panose="02010609060101010101" pitchFamily="49" charset="-122"/>
                <a:ea typeface="楷体" panose="02010609060101010101" pitchFamily="49" charset="-122"/>
                <a:cs typeface="楷体" panose="02010609060101010101" pitchFamily="49" charset="-122"/>
              </a:rPr>
              <a:t> ' '</a:t>
            </a:r>
            <a:endParaRPr lang="zh-CN" altLang="zh-CN" sz="2000" dirty="0">
              <a:latin typeface="楷体" panose="02010609060101010101" pitchFamily="49" charset="-122"/>
              <a:ea typeface="楷体" panose="02010609060101010101" pitchFamily="49" charset="-122"/>
              <a:cs typeface="楷体" panose="02010609060101010101" pitchFamily="49" charset="-122"/>
            </a:endParaRPr>
          </a:p>
          <a:p>
            <a:r>
              <a:rPr lang="zh-CN" altLang="zh-CN" sz="2800" dirty="0">
                <a:solidFill>
                  <a:srgbClr val="FF0000"/>
                </a:solidFill>
                <a:latin typeface="楷体" panose="02010609060101010101" pitchFamily="49" charset="-122"/>
                <a:ea typeface="楷体" panose="02010609060101010101" pitchFamily="49" charset="-122"/>
                <a:cs typeface="楷体" panose="02010609060101010101" pitchFamily="49" charset="-122"/>
              </a:rPr>
              <a:t>此时的</a:t>
            </a:r>
            <a:r>
              <a:rPr lang="en-US" altLang="zh-CN" sz="2800" dirty="0">
                <a:solidFill>
                  <a:srgbClr val="FF0000"/>
                </a:solidFill>
                <a:latin typeface="楷体" panose="02010609060101010101" pitchFamily="49" charset="-122"/>
                <a:ea typeface="楷体" panose="02010609060101010101" pitchFamily="49" charset="-122"/>
                <a:cs typeface="楷体" panose="02010609060101010101" pitchFamily="49" charset="-122"/>
              </a:rPr>
              <a:t>password</a:t>
            </a:r>
            <a:r>
              <a:rPr lang="zh-CN" altLang="zh-CN" sz="2800" dirty="0">
                <a:solidFill>
                  <a:srgbClr val="FF0000"/>
                </a:solidFill>
                <a:latin typeface="楷体" panose="02010609060101010101" pitchFamily="49" charset="-122"/>
                <a:ea typeface="楷体" panose="02010609060101010101" pitchFamily="49" charset="-122"/>
                <a:cs typeface="楷体" panose="02010609060101010101" pitchFamily="49" charset="-122"/>
              </a:rPr>
              <a:t>根本起不了任何作用，因为它已经被注释了，而且</a:t>
            </a:r>
            <a:r>
              <a:rPr lang="en-US" altLang="zh-CN" sz="2800" dirty="0" err="1">
                <a:solidFill>
                  <a:srgbClr val="FF0000"/>
                </a:solidFill>
                <a:latin typeface="楷体" panose="02010609060101010101" pitchFamily="49" charset="-122"/>
                <a:ea typeface="楷体" panose="02010609060101010101" pitchFamily="49" charset="-122"/>
                <a:cs typeface="楷体" panose="02010609060101010101" pitchFamily="49" charset="-122"/>
              </a:rPr>
              <a:t>usemame</a:t>
            </a:r>
            <a:r>
              <a:rPr lang="en-US" altLang="zh-CN" sz="2800" dirty="0">
                <a:solidFill>
                  <a:srgbClr val="FF0000"/>
                </a:solidFill>
                <a:latin typeface="楷体" panose="02010609060101010101" pitchFamily="49" charset="-122"/>
                <a:ea typeface="楷体" panose="02010609060101010101" pitchFamily="49" charset="-122"/>
                <a:cs typeface="楷体" panose="02010609060101010101" pitchFamily="49" charset="-122"/>
              </a:rPr>
              <a:t>='</a:t>
            </a:r>
            <a:r>
              <a:rPr lang="zh-CN" altLang="zh-CN" sz="2800" dirty="0">
                <a:solidFill>
                  <a:srgbClr val="FF0000"/>
                </a:solidFill>
                <a:latin typeface="楷体" panose="02010609060101010101" pitchFamily="49" charset="-122"/>
                <a:ea typeface="楷体" panose="02010609060101010101" pitchFamily="49" charset="-122"/>
                <a:cs typeface="楷体" panose="02010609060101010101" pitchFamily="49" charset="-122"/>
              </a:rPr>
              <a:t>账户</a:t>
            </a:r>
            <a:r>
              <a:rPr lang="en-US" altLang="zh-CN" sz="2800" dirty="0">
                <a:solidFill>
                  <a:srgbClr val="FF0000"/>
                </a:solidFill>
                <a:latin typeface="楷体" panose="02010609060101010101" pitchFamily="49" charset="-122"/>
                <a:ea typeface="楷体" panose="02010609060101010101" pitchFamily="49" charset="-122"/>
                <a:cs typeface="楷体" panose="02010609060101010101" pitchFamily="49" charset="-122"/>
              </a:rPr>
              <a:t>'or 1=1</a:t>
            </a:r>
            <a:r>
              <a:rPr lang="zh-CN" altLang="zh-CN" sz="2800" dirty="0">
                <a:solidFill>
                  <a:srgbClr val="FF0000"/>
                </a:solidFill>
                <a:latin typeface="楷体" panose="02010609060101010101" pitchFamily="49" charset="-122"/>
                <a:ea typeface="楷体" panose="02010609060101010101" pitchFamily="49" charset="-122"/>
                <a:cs typeface="楷体" panose="02010609060101010101" pitchFamily="49" charset="-122"/>
              </a:rPr>
              <a:t>这条语句永远为真，那么最终执行的</a:t>
            </a:r>
            <a:r>
              <a:rPr lang="en-US" altLang="zh-CN" sz="2800" dirty="0">
                <a:solidFill>
                  <a:srgbClr val="FF0000"/>
                </a:solidFill>
                <a:latin typeface="楷体" panose="02010609060101010101" pitchFamily="49" charset="-122"/>
                <a:ea typeface="楷体" panose="02010609060101010101" pitchFamily="49" charset="-122"/>
                <a:cs typeface="楷体" panose="02010609060101010101" pitchFamily="49" charset="-122"/>
              </a:rPr>
              <a:t>SQL</a:t>
            </a:r>
            <a:r>
              <a:rPr lang="zh-CN" altLang="zh-CN" sz="2800" dirty="0">
                <a:solidFill>
                  <a:srgbClr val="FF0000"/>
                </a:solidFill>
                <a:latin typeface="楷体" panose="02010609060101010101" pitchFamily="49" charset="-122"/>
                <a:ea typeface="楷体" panose="02010609060101010101" pitchFamily="49" charset="-122"/>
                <a:cs typeface="楷体" panose="02010609060101010101" pitchFamily="49" charset="-122"/>
              </a:rPr>
              <a:t>语句相当于：</a:t>
            </a:r>
          </a:p>
          <a:p>
            <a:r>
              <a:rPr lang="en-US" altLang="zh-CN" sz="2000" b="1" i="1" dirty="0">
                <a:solidFill>
                  <a:srgbClr val="C00000"/>
                </a:solidFill>
                <a:latin typeface="楷体" panose="02010609060101010101" pitchFamily="49" charset="-122"/>
                <a:ea typeface="楷体" panose="02010609060101010101" pitchFamily="49" charset="-122"/>
                <a:cs typeface="楷体" panose="02010609060101010101" pitchFamily="49" charset="-122"/>
              </a:rPr>
              <a:t>select count (*) from admin 	//</a:t>
            </a:r>
            <a:r>
              <a:rPr lang="zh-CN" altLang="zh-CN" sz="2000" b="1" i="1" dirty="0">
                <a:solidFill>
                  <a:srgbClr val="C00000"/>
                </a:solidFill>
                <a:latin typeface="楷体" panose="02010609060101010101" pitchFamily="49" charset="-122"/>
                <a:ea typeface="楷体" panose="02010609060101010101" pitchFamily="49" charset="-122"/>
                <a:cs typeface="楷体" panose="02010609060101010101" pitchFamily="49" charset="-122"/>
              </a:rPr>
              <a:t>查询</a:t>
            </a:r>
            <a:r>
              <a:rPr lang="en-US" altLang="zh-CN" sz="2000" b="1" i="1" dirty="0">
                <a:solidFill>
                  <a:srgbClr val="C00000"/>
                </a:solidFill>
                <a:latin typeface="楷体" panose="02010609060101010101" pitchFamily="49" charset="-122"/>
                <a:ea typeface="楷体" panose="02010609060101010101" pitchFamily="49" charset="-122"/>
                <a:cs typeface="楷体" panose="02010609060101010101" pitchFamily="49" charset="-122"/>
              </a:rPr>
              <a:t>admin</a:t>
            </a:r>
            <a:r>
              <a:rPr lang="zh-CN" altLang="zh-CN" sz="2000" b="1" i="1" dirty="0">
                <a:solidFill>
                  <a:srgbClr val="C00000"/>
                </a:solidFill>
                <a:latin typeface="楷体" panose="02010609060101010101" pitchFamily="49" charset="-122"/>
                <a:ea typeface="楷体" panose="02010609060101010101" pitchFamily="49" charset="-122"/>
                <a:cs typeface="楷体" panose="02010609060101010101" pitchFamily="49" charset="-122"/>
              </a:rPr>
              <a:t>表所有的数据条数</a:t>
            </a:r>
            <a:endParaRPr lang="zh-CN" altLang="zh-CN" sz="2000" b="1" dirty="0">
              <a:solidFill>
                <a:srgbClr val="C00000"/>
              </a:solidFill>
              <a:latin typeface="楷体" panose="02010609060101010101" pitchFamily="49" charset="-122"/>
              <a:ea typeface="楷体" panose="02010609060101010101" pitchFamily="49" charset="-122"/>
              <a:cs typeface="楷体" panose="02010609060101010101" pitchFamily="49" charset="-122"/>
            </a:endParaRPr>
          </a:p>
          <a:p>
            <a:r>
              <a:rPr lang="zh-CN" altLang="zh-CN" sz="2000" dirty="0">
                <a:latin typeface="楷体" panose="02010609060101010101" pitchFamily="49" charset="-122"/>
                <a:ea typeface="楷体" panose="02010609060101010101" pitchFamily="49" charset="-122"/>
                <a:cs typeface="楷体" panose="02010609060101010101" pitchFamily="49" charset="-122"/>
              </a:rPr>
              <a:t>很显然，返回条数大于</a:t>
            </a:r>
            <a:r>
              <a:rPr lang="en-US" altLang="zh-CN" sz="2000" dirty="0">
                <a:latin typeface="楷体" panose="02010609060101010101" pitchFamily="49" charset="-122"/>
                <a:ea typeface="楷体" panose="02010609060101010101" pitchFamily="49" charset="-122"/>
                <a:cs typeface="楷体" panose="02010609060101010101" pitchFamily="49" charset="-122"/>
              </a:rPr>
              <a:t>0</a:t>
            </a:r>
            <a:r>
              <a:rPr lang="zh-CN" altLang="zh-CN" sz="2000" dirty="0">
                <a:latin typeface="楷体" panose="02010609060101010101" pitchFamily="49" charset="-122"/>
                <a:ea typeface="楷体" panose="02010609060101010101" pitchFamily="49" charset="-122"/>
                <a:cs typeface="楷体" panose="02010609060101010101" pitchFamily="49" charset="-122"/>
              </a:rPr>
              <a:t>，所以可以顺利通过验证，登录成功。</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数据库安全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-SQL</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注入漏洞</a:t>
            </a:r>
          </a:p>
        </p:txBody>
      </p:sp>
      <p:sp>
        <p:nvSpPr>
          <p:cNvPr id="4" name="内容占位符 1"/>
          <p:cNvSpPr txBox="1"/>
          <p:nvPr/>
        </p:nvSpPr>
        <p:spPr bwMode="gray">
          <a:xfrm>
            <a:off x="779145" y="1022350"/>
            <a:ext cx="11254740" cy="507301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6</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注入漏洞常见防护手段</a:t>
            </a:r>
            <a:endPar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1 参数</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类型检测</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参数类型检测主要面向纯字符型的参数查询，可以用以下函数实现：</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 int </a:t>
            </a:r>
            <a:r>
              <a:rPr kumimoji="0" lang="en-US" altLang="zh-CN" sz="2400" b="0" i="0" u="none" strike="noStrike" kern="0" cap="none" spc="0" normalizeH="0" baseline="0" noProof="0" dirty="0" err="1">
                <a:ln>
                  <a:noFill/>
                </a:ln>
                <a:solidFill>
                  <a:srgbClr val="002060"/>
                </a:solidFill>
                <a:effectLst/>
                <a:uLnTx/>
                <a:uFill>
                  <a:solidFill>
                    <a:srgbClr val="0033CC"/>
                  </a:solidFill>
                </a:uFill>
                <a:latin typeface="楷体" panose="02010609060101010101" pitchFamily="49" charset="-122"/>
              </a:rPr>
              <a:t>intval</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 ( mixed $var [, int $base = 10 ] )</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：通过使用指定的进制 </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base </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转换（默认是十进制），返回变量 </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var </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的 </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integer </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数值。</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B. bool </a:t>
            </a:r>
            <a:r>
              <a:rPr kumimoji="0" lang="en-US" altLang="zh-CN" sz="2400" b="0" i="0" u="none" strike="noStrike" kern="0" cap="none" spc="0" normalizeH="0" baseline="0" noProof="0" dirty="0" err="1">
                <a:ln>
                  <a:noFill/>
                </a:ln>
                <a:solidFill>
                  <a:srgbClr val="002060"/>
                </a:solidFill>
                <a:effectLst/>
                <a:uLnTx/>
                <a:uFill>
                  <a:solidFill>
                    <a:srgbClr val="0033CC"/>
                  </a:solidFill>
                </a:uFill>
                <a:latin typeface="楷体" panose="02010609060101010101" pitchFamily="49" charset="-122"/>
              </a:rPr>
              <a:t>is_numeric</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 ( mixed $var )</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：检测变量是否为数字或数字字符串，但此函数允许输入为负数和小数。</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C. </a:t>
            </a:r>
            <a:r>
              <a:rPr kumimoji="0" lang="en-US" altLang="zh-CN" sz="2400" b="0" i="0" u="none" strike="noStrike" kern="0" cap="none" spc="0" normalizeH="0" baseline="0" noProof="0" dirty="0" err="1">
                <a:ln>
                  <a:noFill/>
                </a:ln>
                <a:solidFill>
                  <a:srgbClr val="002060"/>
                </a:solidFill>
                <a:effectLst/>
                <a:uLnTx/>
                <a:uFill>
                  <a:solidFill>
                    <a:srgbClr val="0033CC"/>
                  </a:solidFill>
                </a:uFill>
                <a:latin typeface="楷体" panose="02010609060101010101" pitchFamily="49" charset="-122"/>
              </a:rPr>
              <a:t>ctype_digit</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：检测字符串中的字符是否都是数字，负数和小数会检测不通过。</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在特定情况下使用这三个函数限制用户输入的为数字型。在一些仅允许用户参数为数字的情况下非常适用。</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54</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数据库安全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-SQL</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注入漏洞</a:t>
            </a:r>
          </a:p>
        </p:txBody>
      </p:sp>
      <p:sp>
        <p:nvSpPr>
          <p:cNvPr id="4" name="内容占位符 1"/>
          <p:cNvSpPr txBox="1"/>
          <p:nvPr/>
        </p:nvSpPr>
        <p:spPr bwMode="gray">
          <a:xfrm>
            <a:off x="567690" y="1022350"/>
            <a:ext cx="11317605" cy="5057140"/>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7</a:t>
            </a:r>
            <a:r>
              <a:rPr kumimoji="0" lang="zh-CN" altLang="en-US"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a:t>
            </a:r>
            <a:r>
              <a:rPr kumimoji="0" lang="zh-CN" altLang="en-US"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注入漏洞常见防护手段</a:t>
            </a:r>
            <a:endParaRPr kumimoji="0" lang="en-US" altLang="zh-CN"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2 </a:t>
            </a:r>
            <a:r>
              <a:rPr kumimoji="0" lang="zh-CN" altLang="en-US"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参数长度检测</a:t>
            </a: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当攻击者构造</a:t>
            </a:r>
            <a:r>
              <a:rPr kumimoji="0" lang="en-US" altLang="zh-CN" b="0" i="0" u="none" strike="noStrike" kern="0" cap="none" spc="0" normalizeH="0" baseline="0" noProof="0" dirty="0" err="1">
                <a:ln>
                  <a:noFill/>
                </a:ln>
                <a:solidFill>
                  <a:srgbClr val="002060"/>
                </a:solidFill>
                <a:effectLst/>
                <a:uLnTx/>
                <a:uFill>
                  <a:solidFill>
                    <a:srgbClr val="0033CC"/>
                  </a:solidFill>
                </a:uFill>
                <a:latin typeface="楷体" panose="02010609060101010101" pitchFamily="49" charset="-122"/>
              </a:rPr>
              <a:t>sql</a:t>
            </a:r>
            <a:r>
              <a:rPr kumimoji="0" lang="zh-CN" altLang="en-US"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语句进行注入攻击时，其</a:t>
            </a:r>
            <a:r>
              <a:rPr kumimoji="0" lang="en-US" altLang="zh-CN"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a:t>
            </a:r>
            <a:r>
              <a:rPr kumimoji="0" lang="zh-CN" altLang="en-US"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注入语句一般都会有一定长度，并且成功执行的</a:t>
            </a:r>
            <a:r>
              <a:rPr kumimoji="0" lang="en-US" altLang="zh-CN"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a:t>
            </a:r>
            <a:r>
              <a:rPr kumimoji="0" lang="zh-CN" altLang="en-US"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注入语句的字符数量通常都会非常多，并且远大于正常业务中有效参数的长度。因此，如果某处提交的内容特点会在一定的长度以内（如密码，用户名，邮箱，手机号等），那么严格控制这些提交点的字符长度，大部分注入语句就没办法成功。这样也就可实现很好的防护效果。</a:t>
            </a:r>
          </a:p>
          <a:p>
            <a:pPr marL="0" marR="0" lvl="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en-US" altLang="zh-CN" b="1" kern="0" noProof="0" dirty="0">
                <a:solidFill>
                  <a:srgbClr val="002060"/>
                </a:solidFill>
                <a:uLnTx/>
                <a:latin typeface="楷体" panose="02010609060101010101" pitchFamily="49" charset="-122"/>
                <a:sym typeface="+mn-ea"/>
              </a:rPr>
              <a:t>3 危险参数过滤</a:t>
            </a:r>
            <a:endParaRPr kumimoji="0" lang="en-US" altLang="zh-CN"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kern="0" noProof="0" dirty="0">
                <a:solidFill>
                  <a:srgbClr val="002060"/>
                </a:solidFill>
                <a:uLnTx/>
                <a:latin typeface="楷体" panose="02010609060101010101" pitchFamily="49" charset="-122"/>
                <a:sym typeface="+mn-ea"/>
              </a:rPr>
              <a:t>常见的危险参数过滤方法包括关键字，内置函数，敏感字符的过滤，其过滤方法主要有如下三种：</a:t>
            </a:r>
            <a:endParaRPr kumimoji="0" lang="zh-CN" altLang="en-US"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kern="0" noProof="0" dirty="0">
                <a:solidFill>
                  <a:srgbClr val="002060"/>
                </a:solidFill>
                <a:uLnTx/>
                <a:latin typeface="楷体" panose="02010609060101010101" pitchFamily="49" charset="-122"/>
                <a:sym typeface="+mn-ea"/>
              </a:rPr>
              <a:t>A.黑名单过滤：将一些可能用于注入的敏感字符写入黑名单中，如’（单引号）、union、select等，也可使用正则表达式做过滤，但黑名单可能会有疏漏。</a:t>
            </a:r>
            <a:endParaRPr kumimoji="0" lang="zh-CN" altLang="en-US"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kern="0" noProof="0" dirty="0">
                <a:solidFill>
                  <a:srgbClr val="002060"/>
                </a:solidFill>
                <a:uLnTx/>
                <a:latin typeface="楷体" panose="02010609060101010101" pitchFamily="49" charset="-122"/>
                <a:sym typeface="+mn-ea"/>
              </a:rPr>
              <a:t>B.白名单过滤：指接收已记录在案的良好输入操作，比如用数据库中的已知值校对。</a:t>
            </a:r>
            <a:endParaRPr kumimoji="0" lang="zh-CN" altLang="en-US"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kern="0" noProof="0" dirty="0">
                <a:solidFill>
                  <a:srgbClr val="002060"/>
                </a:solidFill>
                <a:uLnTx/>
                <a:latin typeface="楷体" panose="02010609060101010101" pitchFamily="49" charset="-122"/>
                <a:sym typeface="+mn-ea"/>
              </a:rPr>
              <a:t>C. GPC过滤：对变量默认进行addsa</a:t>
            </a:r>
            <a:r>
              <a:rPr lang="en-US" altLang="zh-CN" kern="0" noProof="0" dirty="0">
                <a:solidFill>
                  <a:srgbClr val="002060"/>
                </a:solidFill>
                <a:uLnTx/>
                <a:latin typeface="楷体" panose="02010609060101010101" pitchFamily="49" charset="-122"/>
                <a:sym typeface="+mn-ea"/>
              </a:rPr>
              <a:t>l</a:t>
            </a:r>
            <a:r>
              <a:rPr lang="zh-CN" altLang="en-US" kern="0" noProof="0" dirty="0">
                <a:solidFill>
                  <a:srgbClr val="002060"/>
                </a:solidFill>
                <a:uLnTx/>
                <a:latin typeface="楷体" panose="02010609060101010101" pitchFamily="49" charset="-122"/>
                <a:sym typeface="+mn-ea"/>
              </a:rPr>
              <a:t>ashes（在预定义字符前添加反斜杠）。</a:t>
            </a:r>
            <a:endParaRPr kumimoji="0" lang="zh-CN" altLang="en-US"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55</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数据库安全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-SQL</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注入漏洞</a:t>
            </a:r>
          </a:p>
        </p:txBody>
      </p:sp>
      <p:sp>
        <p:nvSpPr>
          <p:cNvPr id="4" name="内容占位符 1"/>
          <p:cNvSpPr txBox="1"/>
          <p:nvPr/>
        </p:nvSpPr>
        <p:spPr bwMode="gray">
          <a:xfrm>
            <a:off x="567690" y="1022350"/>
            <a:ext cx="11254740" cy="4555490"/>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7</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注入漏洞常见防护手段</a:t>
            </a:r>
            <a:endPar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4 </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参数化查询</a:t>
            </a: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参数化查询是指数据库服务器在数据库完成 </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 </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指令的编译后，才套用参数运行，因此就算参数中含有具有损的指令，也不会被数据库所运行，仅认为它是一个参数。在实际开发中，前面提到的入口处的安全检查是必要的，参数化查询一般作为最后一道安全防线。</a:t>
            </a: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0" i="0" u="none" strike="noStrike" kern="0" cap="none" spc="0" normalizeH="0" baseline="0" noProof="0" dirty="0" err="1">
                <a:ln>
                  <a:noFill/>
                </a:ln>
                <a:solidFill>
                  <a:srgbClr val="002060"/>
                </a:solidFill>
                <a:effectLst/>
                <a:uLnTx/>
                <a:uFill>
                  <a:solidFill>
                    <a:srgbClr val="0033CC"/>
                  </a:solidFill>
                </a:uFill>
                <a:latin typeface="楷体" panose="02010609060101010101" pitchFamily="49" charset="-122"/>
              </a:rPr>
              <a:t>php</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中三种较常见的框架：访问</a:t>
            </a:r>
            <a:r>
              <a:rPr kumimoji="0" lang="en-US" altLang="zh-CN" sz="2400" b="0" i="0" u="none" strike="noStrike" kern="0" cap="none" spc="0" normalizeH="0" baseline="0" noProof="0" dirty="0" err="1">
                <a:ln>
                  <a:noFill/>
                </a:ln>
                <a:solidFill>
                  <a:srgbClr val="002060"/>
                </a:solidFill>
                <a:effectLst/>
                <a:uLnTx/>
                <a:uFill>
                  <a:solidFill>
                    <a:srgbClr val="0033CC"/>
                  </a:solidFill>
                </a:uFill>
                <a:latin typeface="楷体" panose="02010609060101010101" pitchFamily="49" charset="-122"/>
              </a:rPr>
              <a:t>mysql</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数据库的</a:t>
            </a:r>
            <a:r>
              <a:rPr kumimoji="0" lang="en-US" altLang="zh-CN" sz="2400" b="0" i="0" u="none" strike="noStrike" kern="0" cap="none" spc="0" normalizeH="0" baseline="0" noProof="0" dirty="0" err="1">
                <a:ln>
                  <a:noFill/>
                </a:ln>
                <a:solidFill>
                  <a:srgbClr val="002060"/>
                </a:solidFill>
                <a:effectLst/>
                <a:uLnTx/>
                <a:uFill>
                  <a:solidFill>
                    <a:srgbClr val="0033CC"/>
                  </a:solidFill>
                </a:uFill>
                <a:latin typeface="楷体" panose="02010609060101010101" pitchFamily="49" charset="-122"/>
              </a:rPr>
              <a:t>mysqli</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包，</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PEAR</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MDB2</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包，</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Data Object</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框架。</a:t>
            </a: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但并不是所有数据库都支持参数化查询。目前</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Access</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 Server</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MySQL</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SQLite</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Oracle</a:t>
            </a:r>
            <a:r>
              <a:rPr kumimoji="0" lang="zh-CN" altLang="en-US" sz="2400" b="0"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等常用数据库支持参数化查询。</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数据库安全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数据库提权</a:t>
            </a:r>
          </a:p>
        </p:txBody>
      </p:sp>
      <p:sp>
        <p:nvSpPr>
          <p:cNvPr id="4" name="内容占位符 1"/>
          <p:cNvSpPr txBox="1"/>
          <p:nvPr/>
        </p:nvSpPr>
        <p:spPr bwMode="gray">
          <a:xfrm>
            <a:off x="567690" y="1022350"/>
            <a:ext cx="11254740" cy="530669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a:t>
            </a:r>
            <a:r>
              <a:rPr kumimoji="0" lang="en-US" altLang="zh-CN"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2</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）数据库安全案例（</a:t>
            </a:r>
            <a:r>
              <a:rPr kumimoji="0" lang="en-US" altLang="zh-CN"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MSSQLserver</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a:t>
            </a:r>
            <a:endParaRPr lang="en-US" altLang="zh-CN" sz="2400" kern="0" dirty="0">
              <a:solidFill>
                <a:schemeClr val="tx1"/>
              </a:solidFill>
              <a:latin typeface="黑体" panose="02010609060101010101" pitchFamily="49" charset="-122"/>
              <a:ea typeface="黑体" panose="02010609060101010101" pitchFamily="49" charset="-122"/>
            </a:endParaRP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rPr>
              <a:t>在数据库中有很多系统存储过程（</a:t>
            </a:r>
            <a:r>
              <a:rPr kumimoji="0" lang="zh-CN" altLang="en-US" sz="2400" b="0"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预先定义好的“SQL语句集合”</a:t>
            </a: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rPr>
              <a:t>），有些是数据库内部使用的，其危险性最高的“小脚本”就是扩展存储过程中的“xp_cmdshell脚本”，它可以执行操作系统的任何指令，具体语法是：</a:t>
            </a: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rPr>
              <a:t>xp_cmdshell {'command_string'} [, no_output]（</a:t>
            </a:r>
            <a:r>
              <a:rPr lang="zh-CN" altLang="en-US" sz="2400" kern="0" noProof="0" dirty="0">
                <a:solidFill>
                  <a:schemeClr val="tx1"/>
                </a:solidFill>
                <a:uLnTx/>
                <a:latin typeface="楷体" panose="02010609060101010101" pitchFamily="49" charset="-122"/>
                <a:sym typeface="+mn-ea"/>
              </a:rPr>
              <a:t>no_output</a:t>
            </a: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rPr>
              <a:t>可选参数，表示执行给定的 command_string，但不向客户端返回任何输出）</a:t>
            </a: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rPr>
              <a:t>前提：</a:t>
            </a: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sz="2400" kern="0" noProof="0" dirty="0">
                <a:solidFill>
                  <a:schemeClr val="tx1"/>
                </a:solidFill>
                <a:uLnTx/>
                <a:latin typeface="楷体" panose="02010609060101010101" pitchFamily="49" charset="-122"/>
              </a:rPr>
              <a:t>必须获得执行</a:t>
            </a:r>
            <a:r>
              <a:rPr lang="zh-CN" altLang="en-US" sz="2400" kern="0" noProof="0" dirty="0">
                <a:solidFill>
                  <a:schemeClr val="tx1"/>
                </a:solidFill>
                <a:uLnTx/>
                <a:latin typeface="楷体" panose="02010609060101010101" pitchFamily="49" charset="-122"/>
                <a:sym typeface="+mn-ea"/>
              </a:rPr>
              <a:t>xp_cmdshell存储过程的用户权限（可通过webshell、sql注入等获取到权限）</a:t>
            </a: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rPr>
              <a:t>该组件默认是关闭的，因此需要把它打开</a:t>
            </a:r>
            <a:r>
              <a:rPr kumimoji="0" lang="en-US" altLang="zh-CN" sz="2400" b="0"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rPr>
              <a:t>...</a:t>
            </a:r>
          </a:p>
          <a:p>
            <a:pPr marL="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rPr>
              <a:t>(除Access数据库外，其他数据库基本都存在数据库提权的可能)</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57</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数据库安全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sz="36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sym typeface="+mn-ea"/>
              </a:rPr>
              <a:t>数据库提权</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4" name="内容占位符 1"/>
          <p:cNvSpPr txBox="1"/>
          <p:nvPr/>
        </p:nvSpPr>
        <p:spPr bwMode="gray">
          <a:xfrm>
            <a:off x="567690" y="1022350"/>
            <a:ext cx="11254740" cy="371030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a:t>
            </a:r>
            <a:r>
              <a:rPr kumimoji="0" lang="en-US" altLang="zh-CN"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2</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楷体" panose="02010609060101010101" pitchFamily="49" charset="-122"/>
                <a:cs typeface="楷体" panose="02010609060101010101" pitchFamily="49" charset="-122"/>
              </a:rPr>
              <a:t>）数据库安全案例（</a:t>
            </a:r>
            <a:r>
              <a:rPr lang="en-US" altLang="zh-CN" sz="2400" b="1" kern="0" noProof="0" dirty="0">
                <a:solidFill>
                  <a:schemeClr val="tx1"/>
                </a:solidFill>
                <a:uLnTx/>
                <a:latin typeface="黑体" panose="02010609060101010101" pitchFamily="49" charset="-122"/>
                <a:ea typeface="黑体" panose="02010609060101010101" pitchFamily="49" charset="-122"/>
                <a:sym typeface="+mn-ea"/>
              </a:rPr>
              <a:t>MSSQLserver</a:t>
            </a:r>
            <a:r>
              <a:rPr lang="zh-CN" altLang="en-US" sz="2400" b="1" kern="0" noProof="0" dirty="0">
                <a:solidFill>
                  <a:schemeClr val="tx1"/>
                </a:solidFill>
                <a:uLnTx/>
                <a:latin typeface="黑体" panose="02010609060101010101" pitchFamily="49" charset="-122"/>
                <a:ea typeface="黑体" panose="02010609060101010101" pitchFamily="49" charset="-122"/>
                <a:sym typeface="+mn-ea"/>
              </a:rPr>
              <a:t>）</a:t>
            </a:r>
            <a:endParaRPr lang="en-US" altLang="zh-CN" sz="2400" kern="0" dirty="0">
              <a:solidFill>
                <a:schemeClr val="tx1"/>
              </a:solidFill>
              <a:latin typeface="楷体" panose="02010609060101010101" pitchFamily="49" charset="-122"/>
              <a:cs typeface="楷体" panose="02010609060101010101" pitchFamily="49" charset="-122"/>
            </a:endParaRP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如果有一个能执行</a:t>
            </a:r>
            <a:r>
              <a:rPr kumimoji="0" lang="en-US" altLang="zh-CN"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xp_cmdshell</a:t>
            </a:r>
            <a:r>
              <a:rPr kumimoji="0" lang="zh-CN" altLang="en-US"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的数据库帐号，比如是空口令的</a:t>
            </a:r>
            <a:r>
              <a:rPr kumimoji="0" lang="en-US" altLang="zh-CN"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sa</a:t>
            </a:r>
            <a:r>
              <a:rPr kumimoji="0" lang="zh-CN" altLang="en-US"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帐号。那么就可以执行这样的命令： </a:t>
            </a: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exec </a:t>
            </a:r>
            <a:r>
              <a:rPr kumimoji="0" lang="en-US" altLang="zh-CN"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xp_cmdshell</a:t>
            </a:r>
            <a:r>
              <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 'net user </a:t>
            </a:r>
            <a:r>
              <a:rPr kumimoji="0" lang="en-US" altLang="zh-CN"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refdom</a:t>
            </a:r>
            <a:r>
              <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 123456 /add'</a:t>
            </a: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exec </a:t>
            </a:r>
            <a:r>
              <a:rPr kumimoji="0" lang="en-US" altLang="zh-CN"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xp_cmdshell</a:t>
            </a:r>
            <a:r>
              <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 'net </a:t>
            </a:r>
            <a:r>
              <a:rPr kumimoji="0" lang="en-US" altLang="zh-CN"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localgroup</a:t>
            </a:r>
            <a:r>
              <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 administrators </a:t>
            </a:r>
            <a:r>
              <a:rPr kumimoji="0" lang="en-US" altLang="zh-CN"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refdom</a:t>
            </a:r>
            <a:r>
              <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 /add' </a:t>
            </a:r>
          </a:p>
          <a:p>
            <a:pPr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上面两次调用就在系统的管理员组中添加了一个用户：</a:t>
            </a:r>
            <a:r>
              <a:rPr kumimoji="0" lang="en-US" altLang="zh-CN"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refdom</a:t>
            </a:r>
            <a:r>
              <a:rPr kumimoji="0" lang="zh-CN" altLang="en-US"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。获得了数据库的</a:t>
            </a:r>
            <a:r>
              <a:rPr kumimoji="0" lang="en-US" altLang="zh-CN" sz="2400" b="0" i="0" u="none" strike="noStrike" kern="0" cap="none" spc="0" normalizeH="0" baseline="0" noProof="0" dirty="0" err="1">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sa</a:t>
            </a:r>
            <a:r>
              <a:rPr kumimoji="0" lang="zh-CN" altLang="en-US"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cs typeface="楷体" panose="02010609060101010101" pitchFamily="49" charset="-122"/>
              </a:rPr>
              <a:t>管理员帐号后，就应该可以完全控制这个机器了，可见数据库安全的重要性。</a:t>
            </a: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楷体" panose="02010609060101010101" pitchFamily="49" charset="-122"/>
              <a:cs typeface="楷体" panose="02010609060101010101" pitchFamily="49" charset="-122"/>
            </a:endParaRPr>
          </a:p>
        </p:txBody>
      </p:sp>
      <p:sp>
        <p:nvSpPr>
          <p:cNvPr id="2" name="文本框 1"/>
          <p:cNvSpPr txBox="1"/>
          <p:nvPr/>
        </p:nvSpPr>
        <p:spPr bwMode="gray">
          <a:xfrm>
            <a:off x="884555" y="4732655"/>
            <a:ext cx="10808970" cy="596900"/>
          </a:xfrm>
          <a:prstGeom prst="rect">
            <a:avLst/>
          </a:prstGeom>
          <a:noFill/>
          <a:ln w="9525">
            <a:noFill/>
            <a:miter lim="800000"/>
          </a:ln>
        </p:spPr>
        <p:txBody>
          <a:bodyPr vert="horz" wrap="square" lIns="91440" tIns="90000" rIns="91440" bIns="90000" numCol="1" rtlCol="0" anchor="t" anchorCtr="0" compatLnSpc="1">
            <a:noAutofit/>
          </a:bodyPr>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vl="0" algn="ctr" defTabSz="914400">
              <a:defRPr/>
            </a:pPr>
            <a:r>
              <a:rPr lang="zh-CN" altLang="en-US" sz="2400" b="1" kern="0" noProof="0" dirty="0">
                <a:solidFill>
                  <a:srgbClr val="C00000"/>
                </a:solidFill>
                <a:uLnTx/>
                <a:latin typeface="楷体" panose="02010609060101010101" pitchFamily="49" charset="-122"/>
                <a:cs typeface="楷体" panose="02010609060101010101" pitchFamily="49" charset="-122"/>
                <a:sym typeface="+mn-ea"/>
              </a:rPr>
              <a:t>不同的数据库，提权使用的命令、方式不一样</a:t>
            </a:r>
          </a:p>
        </p:txBody>
      </p:sp>
    </p:spTree>
  </p:cSld>
  <p:clrMapOvr>
    <a:masterClrMapping/>
  </p:clrMapOvr>
  <p:transition spd="slow" advClick="0" advTm="2000">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58</a:t>
            </a:fld>
            <a:endParaRPr lang="zh-CN" altLang="en-US" dirty="0"/>
          </a:p>
        </p:txBody>
      </p:sp>
      <p:sp>
        <p:nvSpPr>
          <p:cNvPr id="10" name="文本框 9"/>
          <p:cNvSpPr txBox="1"/>
          <p:nvPr/>
        </p:nvSpPr>
        <p:spPr>
          <a:xfrm>
            <a:off x="4892273" y="3255784"/>
            <a:ext cx="2407920" cy="707886"/>
          </a:xfrm>
          <a:prstGeom prst="rect">
            <a:avLst/>
          </a:prstGeom>
          <a:noFill/>
        </p:spPr>
        <p:txBody>
          <a:bodyPr wrap="square" rtlCol="0">
            <a:spAutoFit/>
          </a:bodyPr>
          <a:lstStyle/>
          <a:p>
            <a:r>
              <a:rPr lang="en-US" altLang="zh-CN" sz="4000" b="1" dirty="0">
                <a:solidFill>
                  <a:srgbClr val="C00000"/>
                </a:solidFill>
                <a:latin typeface="Algerian" panose="04020705040A02060702" pitchFamily="82" charset="0"/>
                <a:ea typeface="楷体" panose="02010609060101010101" pitchFamily="49" charset="-122"/>
                <a:cs typeface="Times New Roman" panose="02020603050405020304" pitchFamily="18" charset="0"/>
              </a:rPr>
              <a:t>The End</a:t>
            </a:r>
            <a:endParaRPr lang="zh-CN" altLang="en-US" sz="4000" b="1" dirty="0">
              <a:solidFill>
                <a:srgbClr val="C00000"/>
              </a:solidFill>
              <a:latin typeface="Algerian" panose="04020705040A02060702" pitchFamily="82"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应用安全概述</a:t>
            </a:r>
          </a:p>
        </p:txBody>
      </p:sp>
      <p:sp>
        <p:nvSpPr>
          <p:cNvPr id="24" name="内容占位符 1"/>
          <p:cNvSpPr txBox="1"/>
          <p:nvPr/>
        </p:nvSpPr>
        <p:spPr bwMode="gray">
          <a:xfrm>
            <a:off x="468501" y="1261746"/>
            <a:ext cx="11254997" cy="1340879"/>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sz="2800" b="1" kern="0" dirty="0">
                <a:solidFill>
                  <a:srgbClr val="002060"/>
                </a:solidFill>
                <a:latin typeface="楷体" panose="02010609060101010101" pitchFamily="49" charset="-122"/>
              </a:rPr>
              <a:t>采用三层结构应用系统企业越来越多，应用越来越广泛，随之而来的针对应用安全的威胁日益凸显，攻击者会利用</a:t>
            </a:r>
            <a:r>
              <a:rPr lang="en-US" altLang="zh-CN" sz="2800" b="1" kern="0" dirty="0">
                <a:solidFill>
                  <a:srgbClr val="002060"/>
                </a:solidFill>
                <a:latin typeface="楷体" panose="02010609060101010101" pitchFamily="49" charset="-122"/>
              </a:rPr>
              <a:t>Web</a:t>
            </a:r>
            <a:r>
              <a:rPr lang="zh-CN" altLang="en-US" sz="2800" b="1" kern="0" dirty="0">
                <a:solidFill>
                  <a:srgbClr val="002060"/>
                </a:solidFill>
                <a:latin typeface="楷体" panose="02010609060101010101" pitchFamily="49" charset="-122"/>
              </a:rPr>
              <a:t>应用系统、中间件或数据库漏洞进行攻击：</a:t>
            </a:r>
            <a:endParaRPr lang="en-US" altLang="zh-CN" sz="2800" b="1" kern="0" dirty="0">
              <a:solidFill>
                <a:srgbClr val="002060"/>
              </a:solidFill>
              <a:latin typeface="楷体" panose="02010609060101010101" pitchFamily="49" charset="-122"/>
            </a:endParaRPr>
          </a:p>
          <a:p>
            <a:pPr marL="45720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Ø"/>
              <a:defRPr/>
            </a:pPr>
            <a:r>
              <a:rPr lang="zh-CN" altLang="en-US" sz="2800" b="1" kern="0" dirty="0">
                <a:solidFill>
                  <a:srgbClr val="002060"/>
                </a:solidFill>
                <a:latin typeface="楷体" panose="02010609060101010101" pitchFamily="49" charset="-122"/>
              </a:rPr>
              <a:t>得到</a:t>
            </a:r>
            <a:r>
              <a:rPr lang="en-US" altLang="zh-CN" sz="2800" b="1" kern="0" dirty="0">
                <a:solidFill>
                  <a:srgbClr val="002060"/>
                </a:solidFill>
                <a:latin typeface="楷体" panose="02010609060101010101" pitchFamily="49" charset="-122"/>
              </a:rPr>
              <a:t>Web</a:t>
            </a:r>
            <a:r>
              <a:rPr lang="zh-CN" altLang="en-US" sz="2800" b="1" kern="0" dirty="0">
                <a:solidFill>
                  <a:srgbClr val="002060"/>
                </a:solidFill>
                <a:latin typeface="楷体" panose="02010609060101010101" pitchFamily="49" charset="-122"/>
              </a:rPr>
              <a:t>应用服务器或数据库服务器的控制权限</a:t>
            </a:r>
            <a:endParaRPr lang="en-US" altLang="zh-CN" sz="2800" b="1" kern="0" dirty="0">
              <a:solidFill>
                <a:srgbClr val="002060"/>
              </a:solidFill>
              <a:latin typeface="楷体" panose="02010609060101010101" pitchFamily="49" charset="-122"/>
            </a:endParaRPr>
          </a:p>
          <a:p>
            <a:pPr marL="45720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Ø"/>
              <a:defRPr/>
            </a:pPr>
            <a:r>
              <a:rPr lang="zh-CN" altLang="en-US" sz="2800" b="1" kern="0" dirty="0">
                <a:solidFill>
                  <a:srgbClr val="002060"/>
                </a:solidFill>
                <a:latin typeface="楷体" panose="02010609060101010101" pitchFamily="49" charset="-122"/>
              </a:rPr>
              <a:t>篡改网页内容</a:t>
            </a:r>
            <a:endParaRPr lang="en-US" altLang="zh-CN" sz="2800" b="1" kern="0" dirty="0">
              <a:solidFill>
                <a:srgbClr val="002060"/>
              </a:solidFill>
              <a:latin typeface="楷体" panose="02010609060101010101" pitchFamily="49" charset="-122"/>
            </a:endParaRPr>
          </a:p>
          <a:p>
            <a:pPr marL="45720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Ø"/>
              <a:defRPr/>
            </a:pPr>
            <a:r>
              <a:rPr kumimoji="0" lang="zh-CN" altLang="en-US" sz="28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窃取重要内部数据</a:t>
            </a:r>
            <a:endParaRPr kumimoji="0" lang="en-US" altLang="zh-CN" sz="28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45720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Ø"/>
              <a:defRPr/>
            </a:pPr>
            <a:r>
              <a:rPr lang="zh-CN" altLang="en-US" sz="2800" b="1" kern="0" dirty="0">
                <a:solidFill>
                  <a:srgbClr val="002060"/>
                </a:solidFill>
                <a:latin typeface="楷体" panose="02010609060101010101" pitchFamily="49" charset="-122"/>
              </a:rPr>
              <a:t>网页中植入恶意代码，控制应用系统并给访问者带来侵害</a:t>
            </a:r>
            <a:endParaRPr lang="en-US" altLang="zh-CN" sz="2800" b="1" kern="0" dirty="0">
              <a:solidFill>
                <a:srgbClr val="002060"/>
              </a:solidFill>
              <a:latin typeface="楷体" panose="02010609060101010101" pitchFamily="49" charset="-122"/>
            </a:endParaRPr>
          </a:p>
          <a:p>
            <a:pPr marL="457200" marR="0" lvl="0" indent="-4572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Ø"/>
              <a:defRPr/>
            </a:pPr>
            <a:r>
              <a:rPr kumimoji="0" lang="en-US" altLang="zh-CN" sz="28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endParaRPr kumimoji="0" lang="en-US" altLang="zh-CN" sz="36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36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36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24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7</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第五讲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应用安全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indent="-571500">
              <a:lnSpc>
                <a:spcPct val="150000"/>
              </a:lnSpc>
              <a:buFont typeface="+mj-ea"/>
              <a:buAutoNum type="circleNumDbPlain"/>
            </a:pPr>
            <a:r>
              <a:rPr lang="en-US" altLang="zh-CN" sz="3200" b="1" dirty="0">
                <a:solidFill>
                  <a:srgbClr val="012060"/>
                </a:solidFill>
                <a:latin typeface="楷体" panose="02010609060101010101" pitchFamily="49" charset="-122"/>
                <a:ea typeface="楷体" panose="02010609060101010101" pitchFamily="49" charset="-122"/>
                <a:sym typeface="+mn-ea"/>
              </a:rPr>
              <a:t>web</a:t>
            </a:r>
            <a:r>
              <a:rPr lang="zh-CN" altLang="en-US" sz="3200" b="1" dirty="0">
                <a:solidFill>
                  <a:srgbClr val="012060"/>
                </a:solidFill>
                <a:latin typeface="楷体" panose="02010609060101010101" pitchFamily="49" charset="-122"/>
                <a:ea typeface="楷体" panose="02010609060101010101" pitchFamily="49" charset="-122"/>
                <a:sym typeface="+mn-ea"/>
              </a:rPr>
              <a:t>应用安全概述</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常见</a:t>
            </a:r>
            <a:r>
              <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Web</a:t>
            </a: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应用安全漏洞</a:t>
            </a:r>
            <a:endPar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恶意代码</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中间件安全</a:t>
            </a:r>
            <a:endParaRPr lang="en-US" altLang="zh-CN"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数据库安全</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advClick="0" advTm="2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8</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文件上传漏洞</a:t>
            </a:r>
          </a:p>
        </p:txBody>
      </p:sp>
      <p:sp>
        <p:nvSpPr>
          <p:cNvPr id="4" name="内容占位符 1"/>
          <p:cNvSpPr txBox="1"/>
          <p:nvPr/>
        </p:nvSpPr>
        <p:spPr bwMode="gray">
          <a:xfrm>
            <a:off x="676910" y="996315"/>
            <a:ext cx="11129645" cy="493458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a:lnSpc>
                <a:spcPct val="100000"/>
              </a:lnSpc>
              <a:spcBef>
                <a:spcPts val="0"/>
              </a:spcBef>
              <a:spcAft>
                <a:spcPts val="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1</a:t>
            </a: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）文件上传漏洞及危害</a:t>
            </a:r>
            <a:endParaRPr kumimoji="0" lang="en-US" altLang="zh-CN"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a:lnSpc>
                <a:spcPct val="100000"/>
              </a:lnSpc>
              <a:spcBef>
                <a:spcPts val="0"/>
              </a:spcBef>
              <a:spcAft>
                <a:spcPts val="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一些</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文件上传功能实现代码没有严格限制用户上传的文件后缀以及文件类型，导致允许攻击者向某个可通过</a:t>
            </a:r>
            <a:r>
              <a:rPr kumimoji="0" lang="en-US" altLang="zh-CN"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Web</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访问的目录上传任意</a:t>
            </a:r>
            <a:r>
              <a:rPr kumimoji="0" lang="en-US" altLang="zh-CN"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PHP</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文件，并能够将这些文件传递给</a:t>
            </a:r>
            <a:r>
              <a:rPr kumimoji="0" lang="en-US" altLang="zh-CN"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PHP</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解释器，从而可在远程服务器上执行</a:t>
            </a:r>
            <a:r>
              <a:rPr lang="zh-CN" altLang="en-US" sz="2400" b="1" kern="0" dirty="0">
                <a:solidFill>
                  <a:srgbClr val="C00000"/>
                </a:solidFill>
                <a:latin typeface="楷体" panose="02010609060101010101" pitchFamily="49" charset="-122"/>
              </a:rPr>
              <a:t>任意</a:t>
            </a:r>
            <a:r>
              <a:rPr lang="en-US" altLang="zh-CN" sz="2400" b="1" kern="0" dirty="0">
                <a:solidFill>
                  <a:srgbClr val="C00000"/>
                </a:solidFill>
                <a:latin typeface="楷体" panose="02010609060101010101" pitchFamily="49" charset="-122"/>
              </a:rPr>
              <a:t>PHP</a:t>
            </a:r>
            <a:r>
              <a:rPr lang="zh-CN" altLang="en-US" sz="2400" b="1" kern="0" dirty="0">
                <a:solidFill>
                  <a:srgbClr val="C00000"/>
                </a:solidFill>
                <a:latin typeface="楷体" panose="02010609060101010101" pitchFamily="49" charset="-122"/>
              </a:rPr>
              <a:t>脚本</a:t>
            </a:r>
            <a:r>
              <a:rPr lang="zh-CN" altLang="en-US" sz="2400" b="1" kern="0" dirty="0">
                <a:solidFill>
                  <a:srgbClr val="002060"/>
                </a:solidFill>
                <a:latin typeface="楷体" panose="02010609060101010101" pitchFamily="49" charset="-122"/>
              </a:rPr>
              <a:t>。利用这类漏洞，攻击者可以将病毒、木马、</a:t>
            </a:r>
            <a:r>
              <a:rPr lang="en-US" altLang="zh-CN" sz="2400" b="1" kern="0" dirty="0" err="1">
                <a:solidFill>
                  <a:srgbClr val="002060"/>
                </a:solidFill>
                <a:latin typeface="楷体" panose="02010609060101010101" pitchFamily="49" charset="-122"/>
              </a:rPr>
              <a:t>Webshell</a:t>
            </a:r>
            <a:r>
              <a:rPr lang="zh-CN" altLang="en-US" sz="2400" b="1" kern="0" dirty="0">
                <a:solidFill>
                  <a:srgbClr val="002060"/>
                </a:solidFill>
                <a:latin typeface="楷体" panose="02010609060101010101" pitchFamily="49" charset="-122"/>
              </a:rPr>
              <a:t>、其他恶意脚本上传到服务器，为后续攻击提供便利。</a:t>
            </a:r>
            <a:endParaRPr lang="en-US" altLang="zh-CN" sz="2400" b="1" kern="0" dirty="0">
              <a:solidFill>
                <a:srgbClr val="002060"/>
              </a:solidFill>
              <a:latin typeface="楷体" panose="02010609060101010101" pitchFamily="49" charset="-122"/>
            </a:endParaRPr>
          </a:p>
          <a:p>
            <a:pPr marL="342900" marR="0" lvl="0" indent="-342900" algn="just" defTabSz="914400" rtl="0">
              <a:lnSpc>
                <a:spcPct val="100000"/>
              </a:lnSpc>
              <a:spcBef>
                <a:spcPts val="0"/>
              </a:spcBef>
              <a:spcAft>
                <a:spcPts val="0"/>
              </a:spcAft>
              <a:buClr>
                <a:sysClr val="windowText" lastClr="000000"/>
              </a:buClr>
              <a:buSzPct val="70000"/>
              <a:buFont typeface="Arial" panose="020B0604020202020204" pitchFamily="34" charset="0"/>
              <a:buChar char="•"/>
              <a:defRPr/>
            </a:pP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上传文件是病毒或者木马时，主要用于诱骗用户或者管理员下载执行或者直接自动运行；</a:t>
            </a:r>
          </a:p>
          <a:p>
            <a:pPr marL="342900" marR="0" lvl="0" indent="-342900" algn="just" defTabSz="914400" rtl="0">
              <a:lnSpc>
                <a:spcPct val="100000"/>
              </a:lnSpc>
              <a:spcBef>
                <a:spcPts val="0"/>
              </a:spcBef>
              <a:spcAft>
                <a:spcPts val="0"/>
              </a:spcAft>
              <a:buClr>
                <a:sysClr val="windowText" lastClr="000000"/>
              </a:buClr>
              <a:buSzPct val="70000"/>
              <a:buFont typeface="Arial" panose="020B0604020202020204" pitchFamily="34" charset="0"/>
              <a:buChar char="•"/>
              <a:defRPr/>
            </a:pPr>
            <a:r>
              <a:rPr kumimoji="0" lang="zh-CN" altLang="en-US" b="1" i="0" u="none" strike="noStrike" kern="0" cap="none" spc="0" normalizeH="0" baseline="0" noProof="0" dirty="0">
                <a:ln>
                  <a:noFill/>
                </a:ln>
                <a:solidFill>
                  <a:srgbClr val="FF0000"/>
                </a:solidFill>
                <a:effectLst/>
                <a:uLnTx/>
                <a:uFill>
                  <a:solidFill>
                    <a:srgbClr val="0033CC"/>
                  </a:solidFill>
                </a:uFill>
                <a:latin typeface="楷体" panose="02010609060101010101" pitchFamily="49" charset="-122"/>
              </a:rPr>
              <a:t>上传文件是</a:t>
            </a:r>
            <a:r>
              <a:rPr kumimoji="0" lang="en-US" altLang="zh-CN" b="1" i="0" u="none" strike="noStrike" kern="0" cap="none" spc="0" normalizeH="0" baseline="0" noProof="0" dirty="0" err="1">
                <a:ln>
                  <a:noFill/>
                </a:ln>
                <a:solidFill>
                  <a:srgbClr val="FF0000"/>
                </a:solidFill>
                <a:effectLst/>
                <a:uLnTx/>
                <a:uFill>
                  <a:solidFill>
                    <a:srgbClr val="0033CC"/>
                  </a:solidFill>
                </a:uFill>
                <a:latin typeface="楷体" panose="02010609060101010101" pitchFamily="49" charset="-122"/>
              </a:rPr>
              <a:t>WebShell</a:t>
            </a:r>
            <a:r>
              <a:rPr kumimoji="0" lang="zh-CN" altLang="en-US" b="1" i="0" u="none" strike="noStrike" kern="0" cap="none" spc="0" normalizeH="0" baseline="0" noProof="0" dirty="0">
                <a:ln>
                  <a:noFill/>
                </a:ln>
                <a:solidFill>
                  <a:srgbClr val="FF0000"/>
                </a:solidFill>
                <a:effectLst/>
                <a:uLnTx/>
                <a:uFill>
                  <a:solidFill>
                    <a:srgbClr val="0033CC"/>
                  </a:solidFill>
                </a:uFill>
                <a:latin typeface="楷体" panose="02010609060101010101" pitchFamily="49" charset="-122"/>
              </a:rPr>
              <a:t>时，攻击者可通过这些网页后门执行命令并控制服务器；</a:t>
            </a:r>
            <a:endPar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342900" marR="0" lvl="0" indent="-342900" algn="just" defTabSz="914400" rtl="0">
              <a:lnSpc>
                <a:spcPct val="100000"/>
              </a:lnSpc>
              <a:spcBef>
                <a:spcPts val="0"/>
              </a:spcBef>
              <a:spcAft>
                <a:spcPts val="0"/>
              </a:spcAft>
              <a:buClr>
                <a:sysClr val="windowText" lastClr="000000"/>
              </a:buClr>
              <a:buSzPct val="70000"/>
              <a:buFont typeface="Arial" panose="020B0604020202020204" pitchFamily="34" charset="0"/>
              <a:buChar char="•"/>
              <a:defRPr/>
            </a:pP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上传文件是其他恶意脚本时，攻击者可直接执行脚本进行攻击；</a:t>
            </a:r>
          </a:p>
          <a:p>
            <a:pPr marL="342900" marR="0" lvl="0" indent="-342900" algn="just" defTabSz="914400" rtl="0">
              <a:lnSpc>
                <a:spcPct val="100000"/>
              </a:lnSpc>
              <a:spcBef>
                <a:spcPts val="0"/>
              </a:spcBef>
              <a:spcAft>
                <a:spcPts val="0"/>
              </a:spcAft>
              <a:buClr>
                <a:sysClr val="windowText" lastClr="000000"/>
              </a:buClr>
              <a:buSzPct val="70000"/>
              <a:buFont typeface="Arial" panose="020B0604020202020204" pitchFamily="34" charset="0"/>
              <a:buChar char="•"/>
              <a:defRPr/>
            </a:pP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上传文件是恶意图片时，图片中可能包含了脚本，加载或者点击这些图片时脚本会悄无声息的执行；</a:t>
            </a:r>
          </a:p>
          <a:p>
            <a:pPr marL="342900" marR="0" lvl="0" indent="-342900" algn="just" defTabSz="914400" rtl="0">
              <a:lnSpc>
                <a:spcPct val="100000"/>
              </a:lnSpc>
              <a:spcBef>
                <a:spcPts val="0"/>
              </a:spcBef>
              <a:spcAft>
                <a:spcPts val="0"/>
              </a:spcAft>
              <a:buClr>
                <a:sysClr val="windowText" lastClr="000000"/>
              </a:buClr>
              <a:buSzPct val="70000"/>
              <a:buFont typeface="Arial" panose="020B0604020202020204" pitchFamily="34" charset="0"/>
              <a:buChar char="•"/>
              <a:defRPr/>
            </a:pP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上传文件是伪装成正常后缀的恶意脚本时，攻击者可借助本地文件包含漏洞</a:t>
            </a:r>
            <a:r>
              <a:rPr kumimoji="0" lang="en-US" altLang="zh-CN"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(Local File Include)</a:t>
            </a: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执行该文件。如将</a:t>
            </a:r>
            <a:r>
              <a:rPr kumimoji="0" lang="en-US" altLang="zh-CN" i="0" u="none" strike="noStrike" kern="0" cap="none" spc="0" normalizeH="0" baseline="0" noProof="0" dirty="0" err="1">
                <a:ln>
                  <a:noFill/>
                </a:ln>
                <a:solidFill>
                  <a:srgbClr val="002060"/>
                </a:solidFill>
                <a:effectLst/>
                <a:uLnTx/>
                <a:uFill>
                  <a:solidFill>
                    <a:srgbClr val="0033CC"/>
                  </a:solidFill>
                </a:uFill>
                <a:latin typeface="楷体" panose="02010609060101010101" pitchFamily="49" charset="-122"/>
              </a:rPr>
              <a:t>bad.php</a:t>
            </a: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文件改名为</a:t>
            </a:r>
            <a:r>
              <a:rPr kumimoji="0" lang="en-US" altLang="zh-CN"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bad.doc</a:t>
            </a: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上传到服务器，再通过</a:t>
            </a:r>
            <a:r>
              <a:rPr kumimoji="0" lang="en-US" altLang="zh-CN"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PHP</a:t>
            </a: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的</a:t>
            </a:r>
            <a:r>
              <a:rPr kumimoji="0" lang="en-US" altLang="zh-CN"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include</a:t>
            </a: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i="0" u="none" strike="noStrike" kern="0" cap="none" spc="0" normalizeH="0" baseline="0" noProof="0" dirty="0" err="1">
                <a:ln>
                  <a:noFill/>
                </a:ln>
                <a:solidFill>
                  <a:srgbClr val="002060"/>
                </a:solidFill>
                <a:effectLst/>
                <a:uLnTx/>
                <a:uFill>
                  <a:solidFill>
                    <a:srgbClr val="0033CC"/>
                  </a:solidFill>
                </a:uFill>
                <a:latin typeface="楷体" panose="02010609060101010101" pitchFamily="49" charset="-122"/>
              </a:rPr>
              <a:t>include_once</a:t>
            </a: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require</a:t>
            </a: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i="0" u="none" strike="noStrike" kern="0" cap="none" spc="0" normalizeH="0" baseline="0" noProof="0" dirty="0" err="1">
                <a:ln>
                  <a:noFill/>
                </a:ln>
                <a:solidFill>
                  <a:srgbClr val="002060"/>
                </a:solidFill>
                <a:effectLst/>
                <a:uLnTx/>
                <a:uFill>
                  <a:solidFill>
                    <a:srgbClr val="0033CC"/>
                  </a:solidFill>
                </a:uFill>
                <a:latin typeface="楷体" panose="02010609060101010101" pitchFamily="49" charset="-122"/>
              </a:rPr>
              <a:t>require_once</a:t>
            </a:r>
            <a:r>
              <a:rPr kumimoji="0" lang="zh-CN" altLang="en-US"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等函数包含执行。</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9</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常见</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Web</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应用安全漏洞</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文件上传漏洞</a:t>
            </a:r>
          </a:p>
        </p:txBody>
      </p:sp>
      <p:sp>
        <p:nvSpPr>
          <p:cNvPr id="4" name="内容占位符 1"/>
          <p:cNvSpPr txBox="1"/>
          <p:nvPr/>
        </p:nvSpPr>
        <p:spPr bwMode="gray">
          <a:xfrm>
            <a:off x="468630" y="996315"/>
            <a:ext cx="11254740" cy="63690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a:t>
            </a:r>
            <a:r>
              <a:rPr kumimoji="0" lang="en-US" altLang="zh-CN"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2</a:t>
            </a:r>
            <a:r>
              <a:rPr kumimoji="0" lang="zh-CN" altLang="en-US"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rPr>
              <a:t>）文件上传攻击实例</a:t>
            </a:r>
            <a:endParaRPr kumimoji="0" lang="en-US" altLang="zh-CN" sz="3200" b="1" i="0" u="none" strike="noStrike" kern="0" cap="none" spc="0" normalizeH="0" baseline="0" noProof="0" dirty="0">
              <a:ln>
                <a:noFill/>
              </a:ln>
              <a:solidFill>
                <a:srgbClr val="002060"/>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31B0A55C-48E3-BED6-6554-83BB0DB76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506" y="1716405"/>
            <a:ext cx="5936494" cy="4320914"/>
          </a:xfrm>
          <a:prstGeom prst="rect">
            <a:avLst/>
          </a:prstGeom>
        </p:spPr>
      </p:pic>
      <p:pic>
        <p:nvPicPr>
          <p:cNvPr id="8" name="图片 7">
            <a:extLst>
              <a:ext uri="{FF2B5EF4-FFF2-40B4-BE49-F238E27FC236}">
                <a16:creationId xmlns:a16="http://schemas.microsoft.com/office/drawing/2014/main" id="{189E3179-B6D4-06BC-FCB7-3184FF848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482" y="1708784"/>
            <a:ext cx="5906012" cy="4336156"/>
          </a:xfrm>
          <a:prstGeom prst="rect">
            <a:avLst/>
          </a:prstGeom>
        </p:spPr>
      </p:pic>
    </p:spTree>
  </p:cSld>
  <p:clrMapOvr>
    <a:masterClrMapping/>
  </p:clrMapOvr>
  <p:transition spd="slow" advClick="0" advTm="2000">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A1NWVjMDU4MzY4ODllNmE1MDEwOTA1YzgwNjkyMGUifQ=="/>
  <p:tag name="KSO_WPP_MARK_KEY" val="daed13e5-695e-4c15-8f9f-5678f9d6101a"/>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2*f*1"/>
  <p:tag name="KSO_WM_UNIT_CLEAR" val="1"/>
  <p:tag name="KSO_WM_UNIT_LAYERLEVEL" val="1"/>
  <p:tag name="KSO_WM_UNIT_VALUE" val="297"/>
  <p:tag name="KSO_WM_UNIT_HIGHLIGHT" val="0"/>
  <p:tag name="KSO_WM_UNIT_COMPATIBLE" val="0"/>
  <p:tag name="KSO_WM_UNIT_PRESET_TEXT_INDEX" val="4"/>
  <p:tag name="KSO_WM_UNIT_PRESET_TEXT_LEN" val="22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2*f*1"/>
  <p:tag name="KSO_WM_UNIT_CLEAR" val="1"/>
  <p:tag name="KSO_WM_UNIT_LAYERLEVEL" val="1"/>
  <p:tag name="KSO_WM_UNIT_VALUE" val="297"/>
  <p:tag name="KSO_WM_UNIT_HIGHLIGHT" val="0"/>
  <p:tag name="KSO_WM_UNIT_COMPATIBLE" val="0"/>
  <p:tag name="KSO_WM_UNIT_PRESET_TEXT_INDEX" val="4"/>
  <p:tag name="KSO_WM_UNIT_PRESET_TEXT_LEN" val="220"/>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2*f*1"/>
  <p:tag name="KSO_WM_UNIT_CLEAR" val="1"/>
  <p:tag name="KSO_WM_UNIT_LAYERLEVEL" val="1"/>
  <p:tag name="KSO_WM_UNIT_VALUE" val="297"/>
  <p:tag name="KSO_WM_UNIT_HIGHLIGHT" val="0"/>
  <p:tag name="KSO_WM_UNIT_COMPATIBLE" val="0"/>
  <p:tag name="KSO_WM_UNIT_PRESET_TEXT_INDEX" val="4"/>
  <p:tag name="KSO_WM_UNIT_PRESET_TEXT_LEN" val="220"/>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UNIT_TABLE_BEAUTIFY" val="smartTable{dbf7401c-eb95-4bc6-8e0c-859c5c6b35e0}"/>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756,&quot;width&quot;:15377}"/>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TotalTime>
  <Words>9071</Words>
  <Application>Microsoft Office PowerPoint</Application>
  <PresentationFormat>宽屏</PresentationFormat>
  <Paragraphs>548</Paragraphs>
  <Slides>58</Slides>
  <Notes>58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72" baseType="lpstr">
      <vt:lpstr>Muli</vt:lpstr>
      <vt:lpstr>仿宋</vt:lpstr>
      <vt:lpstr>黑体</vt:lpstr>
      <vt:lpstr>楷体</vt:lpstr>
      <vt:lpstr>微软雅黑</vt:lpstr>
      <vt:lpstr>Algerian</vt:lpstr>
      <vt:lpstr>Arial</vt:lpstr>
      <vt:lpstr>Calibri</vt:lpstr>
      <vt:lpstr>Calibri Light</vt:lpstr>
      <vt:lpstr>Impact</vt:lpstr>
      <vt:lpstr>Times New Roman</vt:lpstr>
      <vt:lpstr>Wingdings</vt:lpstr>
      <vt:lpstr>Office Theme</vt:lpstr>
      <vt:lpstr>Visio</vt:lpstr>
      <vt:lpstr>第五讲 应用安全</vt:lpstr>
      <vt:lpstr>PowerPoint 演示文稿</vt:lpstr>
      <vt:lpstr>第五讲 应用安全</vt:lpstr>
      <vt:lpstr>应用安全概述</vt:lpstr>
      <vt:lpstr>应用安全概述</vt:lpstr>
      <vt:lpstr>应用安全概述</vt:lpstr>
      <vt:lpstr>第五讲 应用安全</vt:lpstr>
      <vt:lpstr>常见Web应用安全漏洞-文件上传漏洞</vt:lpstr>
      <vt:lpstr>常见Web应用安全漏洞-文件上传漏洞</vt:lpstr>
      <vt:lpstr>常见Web应用安全漏洞-文件上传漏洞</vt:lpstr>
      <vt:lpstr>常见Web应用安全漏洞-文件上传漏洞</vt:lpstr>
      <vt:lpstr>常见Web应用安全漏洞-文件上传漏洞</vt:lpstr>
      <vt:lpstr>常见Web应用安全漏洞-文件上传漏洞</vt:lpstr>
      <vt:lpstr>常见Web应用安全漏洞-XSS</vt:lpstr>
      <vt:lpstr>常见Web应用安全漏洞-XSS</vt:lpstr>
      <vt:lpstr>常见Web应用安全漏洞-XSS</vt:lpstr>
      <vt:lpstr>常见Web应用安全漏洞-XSS</vt:lpstr>
      <vt:lpstr>常见Web应用安全漏洞-XSS</vt:lpstr>
      <vt:lpstr>常见Web应用安全漏洞-XSS</vt:lpstr>
      <vt:lpstr>常见Web应用安全漏洞-XSS</vt:lpstr>
      <vt:lpstr>常见Web应用安全漏洞-XSS</vt:lpstr>
      <vt:lpstr>常见Web应用安全漏洞-XSS</vt:lpstr>
      <vt:lpstr>常见Web应用安全漏洞-CSRF </vt:lpstr>
      <vt:lpstr>常见Web应用安全漏洞-CSRF </vt:lpstr>
      <vt:lpstr>常见Web应用安全漏洞-CSRF </vt:lpstr>
      <vt:lpstr>常见Web应用安全漏洞-CSRF </vt:lpstr>
      <vt:lpstr>常见Web应用安全漏洞-CSRF </vt:lpstr>
      <vt:lpstr>常见Web应用安全漏洞-CSRF </vt:lpstr>
      <vt:lpstr>常见Web应用安全漏洞-远程代码执行漏洞</vt:lpstr>
      <vt:lpstr>常见Web应用安全漏洞-远程代码执行漏洞</vt:lpstr>
      <vt:lpstr>常见Web应用安全漏洞-远程代码执行漏洞</vt:lpstr>
      <vt:lpstr>常见Web应用安全漏洞-远程代码执行漏洞</vt:lpstr>
      <vt:lpstr>常见Web应用安全漏洞-远程代码执行漏洞</vt:lpstr>
      <vt:lpstr>第五讲 应用安全</vt:lpstr>
      <vt:lpstr>恶意代码</vt:lpstr>
      <vt:lpstr>恶意代码-危害</vt:lpstr>
      <vt:lpstr>恶意代码-分类</vt:lpstr>
      <vt:lpstr>恶意代码-防范方法</vt:lpstr>
      <vt:lpstr>恶意代码-防范方法</vt:lpstr>
      <vt:lpstr>第五讲 应用安全</vt:lpstr>
      <vt:lpstr>中间件安全-概述</vt:lpstr>
      <vt:lpstr>中间件安全-中间件分类</vt:lpstr>
      <vt:lpstr>中间件安全-中间件安全案例</vt:lpstr>
      <vt:lpstr>中间件安全-中间件安全案例</vt:lpstr>
      <vt:lpstr>第五讲 应用安全</vt:lpstr>
      <vt:lpstr>数据库安全</vt:lpstr>
      <vt:lpstr>数据库安全</vt:lpstr>
      <vt:lpstr>数据库安全</vt:lpstr>
      <vt:lpstr>数据库安全</vt:lpstr>
      <vt:lpstr>数据库安全-SQL注入漏洞</vt:lpstr>
      <vt:lpstr>数据库安全-SQL注入漏洞</vt:lpstr>
      <vt:lpstr>数据库安全-SQL注入漏洞</vt:lpstr>
      <vt:lpstr>数据库安全-SQL注入漏洞</vt:lpstr>
      <vt:lpstr>数据库安全-SQL注入漏洞</vt:lpstr>
      <vt:lpstr>数据库安全-SQL注入漏洞</vt:lpstr>
      <vt:lpstr>数据库安全-数据库提权</vt:lpstr>
      <vt:lpstr>数据库安全-数据库提权</vt:lpstr>
      <vt:lpstr>PowerPoint 演示文稿</vt:lpstr>
    </vt:vector>
  </TitlesOfParts>
  <Company>移动互联网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YiminZHOU</dc:creator>
  <cp:lastModifiedBy>Shi</cp:lastModifiedBy>
  <cp:revision>4647</cp:revision>
  <cp:lastPrinted>2019-05-24T02:50:00Z</cp:lastPrinted>
  <dcterms:created xsi:type="dcterms:W3CDTF">2015-09-20T11:05:00Z</dcterms:created>
  <dcterms:modified xsi:type="dcterms:W3CDTF">2023-05-21T05:57:23Z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RubyTemplateID">
    <vt:lpwstr>2</vt:lpwstr>
  </property>
  <property fmtid="{D5CDD505-2E9C-101B-9397-08002B2CF9AE}" pid="4" name="ICV">
    <vt:lpwstr>AD23B794EE6742BCBA39598A968B17B5</vt:lpwstr>
  </property>
</Properties>
</file>